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handoutMasterIdLst>
    <p:handoutMasterId r:id="rId57"/>
  </p:handoutMasterIdLst>
  <p:sldIdLst>
    <p:sldId id="943" r:id="rId2"/>
    <p:sldId id="397" r:id="rId3"/>
    <p:sldId id="398" r:id="rId4"/>
    <p:sldId id="399" r:id="rId5"/>
    <p:sldId id="400" r:id="rId6"/>
    <p:sldId id="1056" r:id="rId7"/>
    <p:sldId id="401" r:id="rId8"/>
    <p:sldId id="1057" r:id="rId9"/>
    <p:sldId id="1059" r:id="rId10"/>
    <p:sldId id="1058" r:id="rId11"/>
    <p:sldId id="414" r:id="rId12"/>
    <p:sldId id="415" r:id="rId13"/>
    <p:sldId id="416" r:id="rId14"/>
    <p:sldId id="417" r:id="rId15"/>
    <p:sldId id="420" r:id="rId16"/>
    <p:sldId id="421" r:id="rId17"/>
    <p:sldId id="452" r:id="rId18"/>
    <p:sldId id="403" r:id="rId19"/>
    <p:sldId id="453" r:id="rId20"/>
    <p:sldId id="405" r:id="rId21"/>
    <p:sldId id="406" r:id="rId22"/>
    <p:sldId id="407" r:id="rId23"/>
    <p:sldId id="1055" r:id="rId24"/>
    <p:sldId id="408" r:id="rId25"/>
    <p:sldId id="454" r:id="rId26"/>
    <p:sldId id="1062" r:id="rId27"/>
    <p:sldId id="1061" r:id="rId28"/>
    <p:sldId id="1063" r:id="rId29"/>
    <p:sldId id="1060" r:id="rId30"/>
    <p:sldId id="1064" r:id="rId31"/>
    <p:sldId id="1065" r:id="rId32"/>
    <p:sldId id="1067" r:id="rId33"/>
    <p:sldId id="413" r:id="rId34"/>
    <p:sldId id="422" r:id="rId35"/>
    <p:sldId id="423" r:id="rId36"/>
    <p:sldId id="425" r:id="rId37"/>
    <p:sldId id="426" r:id="rId38"/>
    <p:sldId id="428" r:id="rId39"/>
    <p:sldId id="429" r:id="rId40"/>
    <p:sldId id="430" r:id="rId41"/>
    <p:sldId id="431" r:id="rId42"/>
    <p:sldId id="432" r:id="rId43"/>
    <p:sldId id="433" r:id="rId44"/>
    <p:sldId id="1011" r:id="rId45"/>
    <p:sldId id="1066" r:id="rId46"/>
    <p:sldId id="1012" r:id="rId47"/>
    <p:sldId id="1013" r:id="rId48"/>
    <p:sldId id="1014" r:id="rId49"/>
    <p:sldId id="1015" r:id="rId50"/>
    <p:sldId id="435" r:id="rId51"/>
    <p:sldId id="992" r:id="rId52"/>
    <p:sldId id="411" r:id="rId53"/>
    <p:sldId id="412" r:id="rId54"/>
    <p:sldId id="445" r:id="rId55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17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94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146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957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113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32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9221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5525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2427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224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05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22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0843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1890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523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82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850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8682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83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3525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5776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6092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303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8146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67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277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019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785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416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6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999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081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361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40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0550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636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8976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1264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7010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00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7109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7678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129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022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2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4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399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466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739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0.png"/><Relationship Id="rId10" Type="http://schemas.openxmlformats.org/officeDocument/2006/relationships/image" Target="../media/image37.png"/><Relationship Id="rId4" Type="http://schemas.openxmlformats.org/officeDocument/2006/relationships/image" Target="../media/image310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0.png"/><Relationship Id="rId4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770.png"/><Relationship Id="rId4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6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4019655"/>
            <a:chOff x="5697345" y="814191"/>
            <a:chExt cx="3172691" cy="4019655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505982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Foundations of</a:t>
              </a:r>
            </a:p>
            <a:p>
              <a:pPr algn="ctr"/>
              <a:r>
                <a:rPr lang="en-US" sz="2400" b="1" dirty="0"/>
                <a:t>Quantum Computing</a:t>
              </a:r>
            </a:p>
            <a:p>
              <a:pPr algn="ctr"/>
              <a:r>
                <a:rPr lang="en-US" sz="2400" dirty="0"/>
                <a:t>(QIS 301)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187515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10</a:t>
              </a:r>
            </a:p>
            <a:p>
              <a:pPr algn="ctr"/>
              <a:r>
                <a:rPr lang="en-US" dirty="0"/>
                <a:t>Complex Algebra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18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CC23A8-3EC5-450A-919E-4CEC4054C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419" y="2088963"/>
            <a:ext cx="3212168" cy="290085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complex_algebra.py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457AF7-3A99-47BC-8C1E-C5D6AB998BF2}"/>
              </a:ext>
            </a:extLst>
          </p:cNvPr>
          <p:cNvSpPr/>
          <p:nvPr/>
        </p:nvSpPr>
        <p:spPr>
          <a:xfrm>
            <a:off x="3495368" y="3982066"/>
            <a:ext cx="2772697" cy="10077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277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Representation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24567" y="1709507"/>
                <a:ext cx="3523021" cy="3135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𝑝𝑟𝑖𝑚𝑒𝑠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can only be one of these two forms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b="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24567" y="1709507"/>
                <a:ext cx="3523021" cy="3135338"/>
              </a:xfrm>
              <a:blipFill>
                <a:blip r:embed="rId3"/>
                <a:stretch>
                  <a:fillRect l="-2249" t="-2718" r="-2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781050" y="1709507"/>
                <a:ext cx="3523021" cy="32238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Any integer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must be one of these four forms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50" y="1709507"/>
                <a:ext cx="3523021" cy="3223828"/>
              </a:xfrm>
              <a:prstGeom prst="rect">
                <a:avLst/>
              </a:prstGeom>
              <a:blipFill>
                <a:blip r:embed="rId4"/>
                <a:stretch>
                  <a:fillRect l="-2249" t="-2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>
            <a:cxnSpLocks/>
          </p:cNvCxnSpPr>
          <p:nvPr/>
        </p:nvCxnSpPr>
        <p:spPr>
          <a:xfrm>
            <a:off x="5722374" y="3052916"/>
            <a:ext cx="175505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>
          <a:xfrm>
            <a:off x="5722374" y="4031228"/>
            <a:ext cx="175505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499312" y="5296093"/>
                <a:ext cx="4145376" cy="6155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𝑝𝑟𝑖𝑚𝑒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𝑵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% 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312" y="5296093"/>
                <a:ext cx="4145376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761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Unique Factorization Domains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When restricting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factorization domain </a:t>
                </a:r>
                <a:r>
                  <a:rPr lang="en-US" sz="2400" dirty="0"/>
                  <a:t>to just </a:t>
                </a:r>
                <a:r>
                  <a:rPr lang="en-US" sz="2400" b="1" dirty="0"/>
                  <a:t>positive</a:t>
                </a:r>
                <a:r>
                  <a:rPr lang="en-US" sz="2400" dirty="0"/>
                  <a:t> </a:t>
                </a:r>
                <a:r>
                  <a:rPr lang="en-US" sz="2400" b="1" dirty="0"/>
                  <a:t>integers</a:t>
                </a:r>
                <a:r>
                  <a:rPr lang="en-US" sz="2400" dirty="0"/>
                  <a:t>, certain numbers are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primes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2, 3, 5, 7, 11, 13, 17, 23, 29,…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Now consider positive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Gaussian integers</a:t>
                </a:r>
                <a:r>
                  <a:rPr lang="en-US" sz="2400" dirty="0"/>
                  <a:t>, which are complex numbers having both </a:t>
                </a:r>
                <a:r>
                  <a:rPr lang="en-US" sz="2400" b="1" i="1" dirty="0"/>
                  <a:t>integer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real</a:t>
                </a:r>
                <a:r>
                  <a:rPr lang="en-US" sz="2400" dirty="0"/>
                  <a:t> </a:t>
                </a:r>
                <a:r>
                  <a:rPr lang="en-US" sz="2400" u="sng" dirty="0"/>
                  <a:t>and</a:t>
                </a:r>
                <a:r>
                  <a:rPr lang="en-US" sz="2400" dirty="0"/>
                  <a:t> </a:t>
                </a:r>
                <a:r>
                  <a:rPr lang="en-US" sz="2400" b="1" i="1" dirty="0"/>
                  <a:t>integer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imaginary</a:t>
                </a:r>
                <a:r>
                  <a:rPr lang="en-US" sz="2400" dirty="0"/>
                  <a:t> components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2−7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13+5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1−2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12+202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If we </a:t>
                </a:r>
                <a:r>
                  <a:rPr lang="en-US" sz="2400" u="sng" dirty="0"/>
                  <a:t>expand</a:t>
                </a:r>
                <a:r>
                  <a:rPr lang="en-US" sz="2400" dirty="0"/>
                  <a:t> the factorization domain to include Gaussian integers, then what was </a:t>
                </a:r>
                <a:r>
                  <a:rPr lang="en-US" sz="2400" i="1" dirty="0"/>
                  <a:t>previously</a:t>
                </a:r>
                <a:r>
                  <a:rPr lang="en-US" sz="2400" dirty="0"/>
                  <a:t> a prime may </a:t>
                </a:r>
                <a:r>
                  <a:rPr lang="en-US" sz="2400" i="1" dirty="0"/>
                  <a:t>now</a:t>
                </a:r>
                <a:r>
                  <a:rPr lang="en-US" sz="2400" dirty="0"/>
                  <a:t> be a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composite</a:t>
                </a:r>
                <a:r>
                  <a:rPr lang="en-US" sz="2400" dirty="0"/>
                  <a:t> number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5=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1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Unique Factorization Domains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64481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𝑝𝑟𝑖𝑚𝑒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over the integers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composite</a:t>
                </a:r>
                <a:r>
                  <a:rPr lang="en-US" sz="2400" dirty="0"/>
                  <a:t> over the Gaussian integers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 when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sz="2400" b="1" dirty="0">
                    <a:solidFill>
                      <a:srgbClr val="00B050"/>
                    </a:solidFill>
                  </a:rPr>
                  <a:t> is the sum of two squares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To find all primes </a:t>
                </a:r>
                <a:r>
                  <a:rPr lang="en-US" sz="2400" b="1" dirty="0">
                    <a:ea typeface="Cambria Math" panose="02040503050406030204" pitchFamily="18" charset="0"/>
                  </a:rPr>
                  <a:t>p</a:t>
                </a:r>
                <a:r>
                  <a:rPr lang="en-US" sz="2400" dirty="0">
                    <a:ea typeface="Cambria Math" panose="02040503050406030204" pitchFamily="18" charset="0"/>
                  </a:rPr>
                  <a:t> which are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composite</a:t>
                </a:r>
                <a:r>
                  <a:rPr lang="en-US" sz="2400" dirty="0">
                    <a:ea typeface="Cambria Math" panose="02040503050406030204" pitchFamily="18" charset="0"/>
                  </a:rPr>
                  <a:t> over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try all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𝑤h𝑒𝑟𝑒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rad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⌊"/>
                            <m:endChr m:val="⌋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e>
                    </m:d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e>
                    </m:d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Let’s write code to check the first odd </a:t>
                </a:r>
                <a:r>
                  <a:rPr lang="en-US" sz="2400" b="1" u="sng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25</a:t>
                </a:r>
                <a:r>
                  <a:rPr lang="en-US" sz="2400" dirty="0">
                    <a:ea typeface="Cambria Math" panose="02040503050406030204" pitchFamily="18" charset="0"/>
                  </a:rPr>
                  <a:t> primes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&lt;100</m:t>
                        </m:r>
                      </m:e>
                    </m:d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What do these “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weak primes</a:t>
                </a:r>
                <a:r>
                  <a:rPr lang="en-US" sz="2400" dirty="0">
                    <a:ea typeface="Cambria Math" panose="02040503050406030204" pitchFamily="18" charset="0"/>
                  </a:rPr>
                  <a:t>” have in common?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64481"/>
                <a:ext cx="7886700" cy="4637216"/>
              </a:xfrm>
              <a:blipFill>
                <a:blip r:embed="rId3"/>
                <a:stretch>
                  <a:fillRect l="-1005" t="-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096CBF-69BC-4249-8B61-502F1F031F4A}"/>
                  </a:ext>
                </a:extLst>
              </p:cNvPr>
              <p:cNvSpPr txBox="1"/>
              <p:nvPr/>
            </p:nvSpPr>
            <p:spPr>
              <a:xfrm>
                <a:off x="5515897" y="4026309"/>
                <a:ext cx="1532727" cy="276999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floor of x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096CBF-69BC-4249-8B61-502F1F031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897" y="4026309"/>
                <a:ext cx="1532727" cy="276999"/>
              </a:xfrm>
              <a:prstGeom prst="rect">
                <a:avLst/>
              </a:prstGeom>
              <a:blipFill>
                <a:blip r:embed="rId4"/>
                <a:stretch>
                  <a:fillRect t="-25000" r="-7905" b="-45833"/>
                </a:stretch>
              </a:blipFill>
              <a:ln w="127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25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ABC64FE1-2080-4C39-B93C-5182B1C1D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844" y="1515518"/>
            <a:ext cx="6820312" cy="46112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complex_factorization.py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46685F-262B-4F17-B9B6-FB8712776D87}"/>
              </a:ext>
            </a:extLst>
          </p:cNvPr>
          <p:cNvGrpSpPr/>
          <p:nvPr/>
        </p:nvGrpSpPr>
        <p:grpSpPr>
          <a:xfrm>
            <a:off x="3950179" y="1709516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74907A4-A634-4827-AF9E-108357D0F9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E1716C8-4E90-477D-B59D-9B82739B8EF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04C54FB-0075-420F-9E8E-19EE11B04B36}"/>
              </a:ext>
            </a:extLst>
          </p:cNvPr>
          <p:cNvGrpSpPr/>
          <p:nvPr/>
        </p:nvGrpSpPr>
        <p:grpSpPr>
          <a:xfrm>
            <a:off x="3957553" y="2622980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050268C-69ED-4B2B-BC58-02E8BEC3CE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3FF82A-F96B-47CE-ACB7-D3224722DF5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037DCB5-1A49-405B-8E63-E50877D8395E}"/>
              </a:ext>
            </a:extLst>
          </p:cNvPr>
          <p:cNvGrpSpPr/>
          <p:nvPr/>
        </p:nvGrpSpPr>
        <p:grpSpPr>
          <a:xfrm>
            <a:off x="7486650" y="3543134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44FBB6-3399-4B8C-9A6D-3AE89442E17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FF1EE84-F703-4B9D-AE19-2DB08693D3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6296559-4023-4B83-81BD-A3E64DDFE62D}"/>
              </a:ext>
            </a:extLst>
          </p:cNvPr>
          <p:cNvGrpSpPr/>
          <p:nvPr/>
        </p:nvGrpSpPr>
        <p:grpSpPr>
          <a:xfrm>
            <a:off x="3677611" y="4005544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FCC08E4-EFA0-4E97-A9FF-16DAB64DCEA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62E6B98-B906-4E4B-AB99-7B52A00421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A0D180C-B59F-434E-AA70-5FAB732B3D10}"/>
              </a:ext>
            </a:extLst>
          </p:cNvPr>
          <p:cNvGrpSpPr/>
          <p:nvPr/>
        </p:nvGrpSpPr>
        <p:grpSpPr>
          <a:xfrm>
            <a:off x="4935307" y="4447221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7205BBE-FDFE-417D-9FC2-7719AABCF93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AEE9A67-91B6-4C1C-B70A-4788ECA8D9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DB828A4-A01C-4B46-A0CA-5978AEFC4B6E}"/>
              </a:ext>
            </a:extLst>
          </p:cNvPr>
          <p:cNvGrpSpPr/>
          <p:nvPr/>
        </p:nvGrpSpPr>
        <p:grpSpPr>
          <a:xfrm>
            <a:off x="4798556" y="4686198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8761F95-384C-4C11-BBFD-F8604159CD7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EB63E57-9971-416C-9C4F-8C8F40320C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D672CF0-29E7-4094-9ED5-615B04BBC22A}"/>
              </a:ext>
            </a:extLst>
          </p:cNvPr>
          <p:cNvGrpSpPr/>
          <p:nvPr/>
        </p:nvGrpSpPr>
        <p:grpSpPr>
          <a:xfrm>
            <a:off x="5184403" y="4992759"/>
            <a:ext cx="1084769" cy="369332"/>
            <a:chOff x="3912011" y="6259384"/>
            <a:chExt cx="1084769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9131B21-E64C-4B76-9C6A-607E9CE6B8F4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F083D99-88C1-444D-BAC6-B6367D5859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0C6A028-A6D5-4717-B979-B8592DF4BDBD}"/>
              </a:ext>
            </a:extLst>
          </p:cNvPr>
          <p:cNvGrpSpPr/>
          <p:nvPr/>
        </p:nvGrpSpPr>
        <p:grpSpPr>
          <a:xfrm>
            <a:off x="3816108" y="5587145"/>
            <a:ext cx="1084769" cy="369332"/>
            <a:chOff x="3912011" y="6259384"/>
            <a:chExt cx="1084769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9C808D0-FB17-498D-888E-83596BE253B4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302D47C-1237-4BC9-9CD3-1FB5FD14D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3CA34375-D49B-4B99-B291-DDF1010A7248}"/>
              </a:ext>
            </a:extLst>
          </p:cNvPr>
          <p:cNvSpPr/>
          <p:nvPr/>
        </p:nvSpPr>
        <p:spPr>
          <a:xfrm>
            <a:off x="2286000" y="3141406"/>
            <a:ext cx="1755058" cy="22859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6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E00A975-5ADF-430F-A23A-3159ED447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178" y="1626899"/>
            <a:ext cx="2469643" cy="3087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complex_factorization.py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B6BD21-E1EB-43F8-95C8-9BC89A31B427}"/>
              </a:ext>
            </a:extLst>
          </p:cNvPr>
          <p:cNvSpPr txBox="1"/>
          <p:nvPr/>
        </p:nvSpPr>
        <p:spPr>
          <a:xfrm>
            <a:off x="1635228" y="5088193"/>
            <a:ext cx="5873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ea typeface="Cambria Math" panose="02040503050406030204" pitchFamily="18" charset="0"/>
              </a:rPr>
              <a:t>What do these 11 primes have in common?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CF6DE4-6E2B-4C06-8F45-C18467771FAA}"/>
              </a:ext>
            </a:extLst>
          </p:cNvPr>
          <p:cNvSpPr/>
          <p:nvPr/>
        </p:nvSpPr>
        <p:spPr>
          <a:xfrm>
            <a:off x="3414252" y="1624190"/>
            <a:ext cx="420329" cy="30870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18B4A6-19A6-474A-98EE-50B272E76425}"/>
              </a:ext>
            </a:extLst>
          </p:cNvPr>
          <p:cNvSpPr txBox="1"/>
          <p:nvPr/>
        </p:nvSpPr>
        <p:spPr>
          <a:xfrm>
            <a:off x="3314700" y="5604185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Hint: see slide #11</a:t>
            </a:r>
          </a:p>
        </p:txBody>
      </p:sp>
    </p:spTree>
    <p:extLst>
      <p:ext uri="{BB962C8B-B14F-4D97-AF65-F5344CB8AC3E}">
        <p14:creationId xmlns:p14="http://schemas.microsoft.com/office/powerpoint/2010/main" val="377778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Research 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64481"/>
                <a:ext cx="7886700" cy="1178719"/>
              </a:xfrm>
            </p:spPr>
            <p:txBody>
              <a:bodyPr>
                <a:noAutofit/>
              </a:bodyPr>
              <a:lstStyle/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>
                    <a:ea typeface="Cambria Math" panose="02040503050406030204" pitchFamily="18" charset="0"/>
                  </a:rPr>
                  <a:t>If we know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&amp;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are factors of p, what </a:t>
                </a:r>
                <a:r>
                  <a:rPr lang="en-US" sz="2400" b="1" dirty="0">
                    <a:ea typeface="Cambria Math" panose="02040503050406030204" pitchFamily="18" charset="0"/>
                  </a:rPr>
                  <a:t>two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ea typeface="Cambria Math" panose="02040503050406030204" pitchFamily="18" charset="0"/>
                  </a:rPr>
                  <a:t>other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ea typeface="Cambria Math" panose="02040503050406030204" pitchFamily="18" charset="0"/>
                  </a:rPr>
                  <a:t>factors</a:t>
                </a:r>
                <a:r>
                  <a:rPr lang="en-US" sz="2400" dirty="0">
                    <a:ea typeface="Cambria Math" panose="02040503050406030204" pitchFamily="18" charset="0"/>
                  </a:rPr>
                  <a:t> do we know </a:t>
                </a:r>
                <a:r>
                  <a:rPr lang="en-US" sz="2400" i="1" dirty="0">
                    <a:ea typeface="Cambria Math" panose="02040503050406030204" pitchFamily="18" charset="0"/>
                  </a:rPr>
                  <a:t>automatically</a:t>
                </a:r>
                <a:r>
                  <a:rPr lang="en-US" sz="2400" dirty="0">
                    <a:ea typeface="Cambria Math" panose="02040503050406030204" pitchFamily="18" charset="0"/>
                  </a:rPr>
                  <a:t>?  Why?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5=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what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others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64481"/>
                <a:ext cx="7886700" cy="1178719"/>
              </a:xfrm>
              <a:blipFill>
                <a:blip r:embed="rId3"/>
                <a:stretch>
                  <a:fillRect l="-1236" t="-8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28254E-16CA-4490-A800-6156BC9CCAD0}"/>
                  </a:ext>
                </a:extLst>
              </p:cNvPr>
              <p:cNvSpPr txBox="1"/>
              <p:nvPr/>
            </p:nvSpPr>
            <p:spPr>
              <a:xfrm>
                <a:off x="2188140" y="3020328"/>
                <a:ext cx="47677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𝑎𝑖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𝑎𝑖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28254E-16CA-4490-A800-6156BC9CC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140" y="3020328"/>
                <a:ext cx="4767715" cy="369332"/>
              </a:xfrm>
              <a:prstGeom prst="rect">
                <a:avLst/>
              </a:prstGeom>
              <a:blipFill>
                <a:blip r:embed="rId4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F771E9-E109-4D64-9ACB-540BB031EF58}"/>
                  </a:ext>
                </a:extLst>
              </p:cNvPr>
              <p:cNvSpPr txBox="1"/>
              <p:nvPr/>
            </p:nvSpPr>
            <p:spPr>
              <a:xfrm>
                <a:off x="2328423" y="4035680"/>
                <a:ext cx="27778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F771E9-E109-4D64-9ACB-540BB031E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423" y="4035680"/>
                <a:ext cx="2777812" cy="369332"/>
              </a:xfrm>
              <a:prstGeom prst="rect">
                <a:avLst/>
              </a:prstGeom>
              <a:blipFill>
                <a:blip r:embed="rId5"/>
                <a:stretch>
                  <a:fillRect l="-2412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F16B52-E13D-4911-A687-35B88EB5BD2B}"/>
                  </a:ext>
                </a:extLst>
              </p:cNvPr>
              <p:cNvSpPr txBox="1"/>
              <p:nvPr/>
            </p:nvSpPr>
            <p:spPr>
              <a:xfrm>
                <a:off x="3330695" y="3402568"/>
                <a:ext cx="24826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F16B52-E13D-4911-A687-35B88EB5B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695" y="3402568"/>
                <a:ext cx="2482603" cy="369332"/>
              </a:xfrm>
              <a:prstGeom prst="rect">
                <a:avLst/>
              </a:prstGeom>
              <a:blipFill>
                <a:blip r:embed="rId6"/>
                <a:stretch>
                  <a:fillRect l="-1225" r="-245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E79B54-65D6-4B07-BCCF-C2B797D60C0E}"/>
                  </a:ext>
                </a:extLst>
              </p:cNvPr>
              <p:cNvSpPr txBox="1"/>
              <p:nvPr/>
            </p:nvSpPr>
            <p:spPr>
              <a:xfrm>
                <a:off x="783295" y="4903167"/>
                <a:ext cx="32001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5=(−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E79B54-65D6-4B07-BCCF-C2B797D60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295" y="4903167"/>
                <a:ext cx="3200107" cy="369332"/>
              </a:xfrm>
              <a:prstGeom prst="rect">
                <a:avLst/>
              </a:prstGeom>
              <a:blipFill>
                <a:blip r:embed="rId7"/>
                <a:stretch>
                  <a:fillRect l="-1905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3B49D15-FB47-4C10-B472-85D0A8E472D7}"/>
                  </a:ext>
                </a:extLst>
              </p:cNvPr>
              <p:cNvSpPr txBox="1"/>
              <p:nvPr/>
            </p:nvSpPr>
            <p:spPr>
              <a:xfrm>
                <a:off x="783295" y="5360007"/>
                <a:ext cx="33107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5=(−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3B49D15-FB47-4C10-B472-85D0A8E47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295" y="5360007"/>
                <a:ext cx="3310715" cy="369332"/>
              </a:xfrm>
              <a:prstGeom prst="rect">
                <a:avLst/>
              </a:prstGeom>
              <a:blipFill>
                <a:blip r:embed="rId8"/>
                <a:stretch>
                  <a:fillRect l="-1838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C7FF6B-7F65-4208-96DE-81364F366420}"/>
                  </a:ext>
                </a:extLst>
              </p:cNvPr>
              <p:cNvSpPr txBox="1"/>
              <p:nvPr/>
            </p:nvSpPr>
            <p:spPr>
              <a:xfrm>
                <a:off x="783294" y="5816847"/>
                <a:ext cx="23700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C7FF6B-7F65-4208-96DE-81364F366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294" y="5816847"/>
                <a:ext cx="2370071" cy="369332"/>
              </a:xfrm>
              <a:prstGeom prst="rect">
                <a:avLst/>
              </a:prstGeom>
              <a:blipFill>
                <a:blip r:embed="rId9"/>
                <a:stretch>
                  <a:fillRect r="-1542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F3EAA3A-7001-4464-A782-529F9C8A0D67}"/>
              </a:ext>
            </a:extLst>
          </p:cNvPr>
          <p:cNvGrpSpPr/>
          <p:nvPr/>
        </p:nvGrpSpPr>
        <p:grpSpPr>
          <a:xfrm>
            <a:off x="998844" y="3000721"/>
            <a:ext cx="634789" cy="586513"/>
            <a:chOff x="637508" y="3528288"/>
            <a:chExt cx="634789" cy="5865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0E92F37-75C8-4502-81C2-6FC748878E25}"/>
                    </a:ext>
                  </a:extLst>
                </p:cNvPr>
                <p:cNvSpPr txBox="1"/>
                <p:nvPr/>
              </p:nvSpPr>
              <p:spPr>
                <a:xfrm>
                  <a:off x="637508" y="3528288"/>
                  <a:ext cx="63478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en-US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0E92F37-75C8-4502-81C2-6FC748878E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508" y="3528288"/>
                  <a:ext cx="634789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4808" r="-865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E748C97-E084-4E63-89B5-F5755CAFC6DE}"/>
                    </a:ext>
                  </a:extLst>
                </p:cNvPr>
                <p:cNvSpPr txBox="1"/>
                <p:nvPr/>
              </p:nvSpPr>
              <p:spPr>
                <a:xfrm>
                  <a:off x="639111" y="3837802"/>
                  <a:ext cx="6315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E748C97-E084-4E63-89B5-F5755CAFC6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111" y="3837802"/>
                  <a:ext cx="631583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8654" r="-8654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D0019F-0779-438F-9D77-34174AFBD1AF}"/>
                  </a:ext>
                </a:extLst>
              </p:cNvPr>
              <p:cNvSpPr txBox="1"/>
              <p:nvPr/>
            </p:nvSpPr>
            <p:spPr>
              <a:xfrm>
                <a:off x="4459543" y="4730502"/>
                <a:ext cx="405580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When listing factors of Gaussian Integers: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7030A0"/>
                    </a:solidFill>
                  </a:rPr>
                  <a:t>We don’t include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just like we don’t include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in the list of normal integer factors – it is </a:t>
                </a:r>
                <a:r>
                  <a:rPr lang="en-US" i="1" dirty="0">
                    <a:solidFill>
                      <a:srgbClr val="7030A0"/>
                    </a:solidFill>
                  </a:rPr>
                  <a:t>implied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7030A0"/>
                    </a:solidFill>
                  </a:rPr>
                  <a:t>We only include the factorizations that don't require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singleton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D0019F-0779-438F-9D77-34174AFBD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543" y="4730502"/>
                <a:ext cx="4055807" cy="1754326"/>
              </a:xfrm>
              <a:prstGeom prst="rect">
                <a:avLst/>
              </a:prstGeom>
              <a:blipFill>
                <a:blip r:embed="rId12"/>
                <a:stretch>
                  <a:fillRect l="-1353" t="-1736" r="-752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DF1D8936-CC14-4B3B-896B-61639BA223D3}"/>
              </a:ext>
            </a:extLst>
          </p:cNvPr>
          <p:cNvSpPr/>
          <p:nvPr/>
        </p:nvSpPr>
        <p:spPr>
          <a:xfrm>
            <a:off x="1349477" y="4903167"/>
            <a:ext cx="631583" cy="39035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12BBE64-47D8-4CE9-94DF-A9DBEF2B4398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1981060" y="5098343"/>
            <a:ext cx="2478483" cy="509322"/>
          </a:xfrm>
          <a:prstGeom prst="bentConnector3">
            <a:avLst>
              <a:gd name="adj1" fmla="val 91059"/>
            </a:avLst>
          </a:prstGeom>
          <a:ln w="38100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Curved Right 18">
            <a:extLst>
              <a:ext uri="{FF2B5EF4-FFF2-40B4-BE49-F238E27FC236}">
                <a16:creationId xmlns:a16="http://schemas.microsoft.com/office/drawing/2014/main" id="{EC5CE659-AAD9-49BA-802A-13108653602A}"/>
              </a:ext>
            </a:extLst>
          </p:cNvPr>
          <p:cNvSpPr/>
          <p:nvPr/>
        </p:nvSpPr>
        <p:spPr>
          <a:xfrm>
            <a:off x="1814052" y="2517926"/>
            <a:ext cx="474147" cy="1850721"/>
          </a:xfrm>
          <a:prstGeom prst="curved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94FE1C-FEAA-4715-99BE-2BDED6A2ABE2}"/>
              </a:ext>
            </a:extLst>
          </p:cNvPr>
          <p:cNvSpPr/>
          <p:nvPr/>
        </p:nvSpPr>
        <p:spPr>
          <a:xfrm>
            <a:off x="6522111" y="3000721"/>
            <a:ext cx="385449" cy="428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6324EA-0A74-4368-BD3C-7ABED05CC5D7}"/>
              </a:ext>
            </a:extLst>
          </p:cNvPr>
          <p:cNvSpPr/>
          <p:nvPr/>
        </p:nvSpPr>
        <p:spPr>
          <a:xfrm>
            <a:off x="4693280" y="4021802"/>
            <a:ext cx="385449" cy="428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5530701-E387-4484-AA84-4082C3330E79}"/>
              </a:ext>
            </a:extLst>
          </p:cNvPr>
          <p:cNvCxnSpPr>
            <a:cxnSpLocks/>
            <a:stCxn id="20" idx="3"/>
            <a:endCxn id="21" idx="3"/>
          </p:cNvCxnSpPr>
          <p:nvPr/>
        </p:nvCxnSpPr>
        <p:spPr>
          <a:xfrm flipH="1">
            <a:off x="5078729" y="3214861"/>
            <a:ext cx="1828831" cy="1021081"/>
          </a:xfrm>
          <a:prstGeom prst="bentConnector3">
            <a:avLst>
              <a:gd name="adj1" fmla="val -125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25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5" grpId="0"/>
      <p:bldP spid="16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Research 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64481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>
                    <a:ea typeface="Cambria Math" panose="02040503050406030204" pitchFamily="18" charset="0"/>
                  </a:rPr>
                  <a:t>If we know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&amp;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are factors of p, what </a:t>
                </a:r>
                <a:r>
                  <a:rPr lang="en-US" sz="2400" b="1" dirty="0">
                    <a:ea typeface="Cambria Math" panose="02040503050406030204" pitchFamily="18" charset="0"/>
                  </a:rPr>
                  <a:t>two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ea typeface="Cambria Math" panose="02040503050406030204" pitchFamily="18" charset="0"/>
                  </a:rPr>
                  <a:t>other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ea typeface="Cambria Math" panose="02040503050406030204" pitchFamily="18" charset="0"/>
                  </a:rPr>
                  <a:t>factors</a:t>
                </a:r>
                <a:r>
                  <a:rPr lang="en-US" sz="2400" dirty="0">
                    <a:ea typeface="Cambria Math" panose="02040503050406030204" pitchFamily="18" charset="0"/>
                  </a:rPr>
                  <a:t> do we know </a:t>
                </a:r>
                <a:r>
                  <a:rPr lang="en-US" sz="2400" i="1" dirty="0">
                    <a:ea typeface="Cambria Math" panose="02040503050406030204" pitchFamily="18" charset="0"/>
                  </a:rPr>
                  <a:t>automatically</a:t>
                </a:r>
                <a:r>
                  <a:rPr lang="en-US" sz="2400" dirty="0">
                    <a:ea typeface="Cambria Math" panose="02040503050406030204" pitchFamily="18" charset="0"/>
                  </a:rPr>
                  <a:t>?  Why?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5=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what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others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 startAt="2"/>
                </a:pPr>
                <a:r>
                  <a:rPr lang="en-US" sz="2400" dirty="0">
                    <a:ea typeface="Cambria Math" panose="02040503050406030204" pitchFamily="18" charset="0"/>
                  </a:rPr>
                  <a:t>There are </a:t>
                </a:r>
                <a:r>
                  <a:rPr lang="en-US" sz="2400" b="1" dirty="0">
                    <a:ea typeface="Cambria Math" panose="02040503050406030204" pitchFamily="18" charset="0"/>
                  </a:rPr>
                  <a:t>24</a:t>
                </a:r>
                <a:r>
                  <a:rPr lang="en-US" sz="2400" dirty="0">
                    <a:ea typeface="Cambria Math" panose="02040503050406030204" pitchFamily="18" charset="0"/>
                  </a:rPr>
                  <a:t> odd integer primes &lt; 100, but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11</a:t>
                </a:r>
                <a:r>
                  <a:rPr lang="en-US" sz="2400" dirty="0">
                    <a:ea typeface="Cambria Math" panose="02040503050406030204" pitchFamily="18" charset="0"/>
                  </a:rPr>
                  <a:t> are composite (weak primes) when factored over the domain of Gaussian integers -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what do these 11 primes have in common</a:t>
                </a:r>
                <a:r>
                  <a:rPr lang="en-US" sz="2400" dirty="0">
                    <a:ea typeface="Cambria Math" panose="02040503050406030204" pitchFamily="18" charset="0"/>
                  </a:rPr>
                  <a:t>?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 startAt="2"/>
                </a:pPr>
                <a:r>
                  <a:rPr lang="en-US" sz="2400" dirty="0">
                    <a:ea typeface="Cambria Math" panose="02040503050406030204" pitchFamily="18" charset="0"/>
                  </a:rPr>
                  <a:t>Are all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Pythagorean primes</a:t>
                </a:r>
                <a:r>
                  <a:rPr lang="en-US" sz="2400" dirty="0">
                    <a:ea typeface="Cambria Math" panose="02040503050406030204" pitchFamily="18" charset="0"/>
                  </a:rPr>
                  <a:t> “strong” primes over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]?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 startAt="2"/>
                </a:pPr>
                <a:r>
                  <a:rPr lang="en-US" sz="2400" dirty="0">
                    <a:ea typeface="Cambria Math" panose="02040503050406030204" pitchFamily="18" charset="0"/>
                  </a:rPr>
                  <a:t>Who was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Pierre de Fermat</a:t>
                </a:r>
                <a:r>
                  <a:rPr lang="en-US" sz="2400" dirty="0">
                    <a:ea typeface="Cambria Math" panose="02040503050406030204" pitchFamily="18" charset="0"/>
                  </a:rPr>
                  <a:t> - and what was his theorem on the </a:t>
                </a:r>
                <a:r>
                  <a:rPr lang="en-US" sz="2400" b="1" dirty="0">
                    <a:ea typeface="Cambria Math" panose="02040503050406030204" pitchFamily="18" charset="0"/>
                  </a:rPr>
                  <a:t>sums of two squares</a:t>
                </a:r>
                <a:r>
                  <a:rPr lang="en-US" sz="2400" dirty="0">
                    <a:ea typeface="Cambria Math" panose="02040503050406030204" pitchFamily="18" charset="0"/>
                  </a:rPr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64481"/>
                <a:ext cx="7886700" cy="4637216"/>
              </a:xfrm>
              <a:blipFill>
                <a:blip r:embed="rId3"/>
                <a:stretch>
                  <a:fillRect l="-1236" t="-2105" r="-1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6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Why is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 so special?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605698" y="3174496"/>
                <a:ext cx="3692421" cy="7555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98" y="3174496"/>
                <a:ext cx="3692421" cy="7555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605698" y="4327685"/>
                <a:ext cx="2031967" cy="74680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98" y="4327685"/>
                <a:ext cx="2031967" cy="7468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605698" y="5472153"/>
                <a:ext cx="1207702" cy="5984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98" y="5472153"/>
                <a:ext cx="1207702" cy="5984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/>
              <p:cNvSpPr txBox="1">
                <a:spLocks/>
              </p:cNvSpPr>
              <p:nvPr/>
            </p:nvSpPr>
            <p:spPr>
              <a:xfrm>
                <a:off x="4962219" y="4458538"/>
                <a:ext cx="3223136" cy="110345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2400" b="1" dirty="0">
                    <a:solidFill>
                      <a:srgbClr val="00B050"/>
                    </a:solidFill>
                    <a:latin typeface="+mn-lt"/>
                  </a:rPr>
                  <a:t> is the base of the natural logarithm</a:t>
                </a:r>
              </a:p>
              <a:p>
                <a:pPr algn="ctr"/>
                <a:r>
                  <a:rPr lang="en-US" sz="2400" dirty="0">
                    <a:latin typeface="+mn-lt"/>
                  </a:rPr>
                  <a:t>= 2.718281828459045…</a:t>
                </a:r>
              </a:p>
            </p:txBody>
          </p:sp>
        </mc:Choice>
        <mc:Fallback xmlns="">
          <p:sp>
            <p:nvSpPr>
              <p:cNvPr id="1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219" y="4458538"/>
                <a:ext cx="3223136" cy="1103455"/>
              </a:xfrm>
              <a:prstGeom prst="rect">
                <a:avLst/>
              </a:prstGeom>
              <a:blipFill>
                <a:blip r:embed="rId7"/>
                <a:stretch>
                  <a:fillRect l="-1512" t="-6630" r="-1512" b="-11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05698" y="1482891"/>
                <a:ext cx="4712110" cy="12939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Take an item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and divide it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parts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dirty="0"/>
                  <a:t> the size of each part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Q: What value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maximizes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?</a:t>
                </a:r>
              </a:p>
              <a:p>
                <a:r>
                  <a:rPr lang="en-US" dirty="0"/>
                  <a:t>A:  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98" y="1482891"/>
                <a:ext cx="4712110" cy="1293944"/>
              </a:xfrm>
              <a:prstGeom prst="rect">
                <a:avLst/>
              </a:prstGeom>
              <a:blipFill>
                <a:blip r:embed="rId8"/>
                <a:stretch>
                  <a:fillRect l="-903" t="-1860" b="-55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103175" y="5561993"/>
                <a:ext cx="8736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𝐥𝐧</m:t>
                          </m:r>
                        </m:fName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</m:func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175" y="5561993"/>
                <a:ext cx="873636" cy="276999"/>
              </a:xfrm>
              <a:prstGeom prst="rect">
                <a:avLst/>
              </a:prstGeom>
              <a:blipFill>
                <a:blip r:embed="rId9"/>
                <a:stretch>
                  <a:fillRect l="-6294" r="-699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529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/>
      <p:bldP spid="8" grpId="0" animBg="1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Why is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 so special?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6024" y="1557107"/>
                <a:ext cx="7886700" cy="1916138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2!</m:t>
                            </m:r>
                          </m:den>
                        </m:f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3!</m:t>
                            </m:r>
                          </m:den>
                        </m:f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:endParaRPr lang="en-US" sz="2400" dirty="0"/>
              </a:p>
              <a:p>
                <a:pPr marL="0" indent="0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:endParaRPr lang="en-US" sz="24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6024" y="1557107"/>
                <a:ext cx="7886700" cy="1916138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527571" y="3650478"/>
                <a:ext cx="8032488" cy="24408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6!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7!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is the only function which is the derivative of </a:t>
                </a:r>
                <a:r>
                  <a:rPr lang="en-US" sz="2400" b="1" i="1" u="sng" dirty="0">
                    <a:solidFill>
                      <a:srgbClr val="0070C0"/>
                    </a:solidFill>
                  </a:rPr>
                  <a:t>itself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!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71" y="3650478"/>
                <a:ext cx="8032488" cy="24408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>
            <a:cxnSpLocks/>
          </p:cNvCxnSpPr>
          <p:nvPr/>
        </p:nvCxnSpPr>
        <p:spPr>
          <a:xfrm flipH="1">
            <a:off x="2801723" y="3207522"/>
            <a:ext cx="943659" cy="72145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>
          <a:xfrm flipH="1">
            <a:off x="3430830" y="3169557"/>
            <a:ext cx="1536593" cy="7594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</p:cNvCxnSpPr>
          <p:nvPr/>
        </p:nvCxnSpPr>
        <p:spPr>
          <a:xfrm flipH="1">
            <a:off x="4304994" y="3126658"/>
            <a:ext cx="2037284" cy="75501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3440356" y="4430738"/>
            <a:ext cx="2153441" cy="812774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BB4D6C-58AA-48D7-B278-ED0BA4F5944B}"/>
              </a:ext>
            </a:extLst>
          </p:cNvPr>
          <p:cNvCxnSpPr>
            <a:cxnSpLocks/>
          </p:cNvCxnSpPr>
          <p:nvPr/>
        </p:nvCxnSpPr>
        <p:spPr>
          <a:xfrm flipH="1">
            <a:off x="2285136" y="3226108"/>
            <a:ext cx="516587" cy="68221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4FA70D-C331-4E95-B1EF-FDE9655F62F9}"/>
                  </a:ext>
                </a:extLst>
              </p:cNvPr>
              <p:cNvSpPr txBox="1"/>
              <p:nvPr/>
            </p:nvSpPr>
            <p:spPr>
              <a:xfrm>
                <a:off x="7029907" y="1038758"/>
                <a:ext cx="1682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 constant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4FA70D-C331-4E95-B1EF-FDE9655F6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907" y="1038758"/>
                <a:ext cx="1682496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735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Section Goals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6841408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Write code to perform </a:t>
                </a:r>
                <a:r>
                  <a:rPr lang="en-US" sz="2400" b="1" dirty="0"/>
                  <a:t>complex algebra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Factor primes over 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Gaussian Integers</a:t>
                </a:r>
                <a:endParaRPr lang="en-US" sz="2400" dirty="0">
                  <a:solidFill>
                    <a:srgbClr val="7030A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Use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Taylor Series </a:t>
                </a:r>
                <a:r>
                  <a:rPr lang="en-US" sz="2400" dirty="0"/>
                  <a:t>to approximate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Calculate and display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Euler’s Identity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Derive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Euler’s Formula</a:t>
                </a:r>
                <a:r>
                  <a:rPr lang="en-US" sz="2400" dirty="0"/>
                  <a:t> in Complex Analysis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Develop a functional equation for an infinite series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Numerically calculate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Euler’s Gamma </a:t>
                </a:r>
                <a:r>
                  <a:rPr lang="en-US" sz="2400" dirty="0"/>
                  <a:t>Function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Explore the famous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Riemann Hypothesis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Debate what it means for two functions to be considered </a:t>
                </a:r>
                <a:r>
                  <a:rPr lang="en-US" sz="2400" b="1" i="1" dirty="0"/>
                  <a:t>equivalent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6841408" cy="4596946"/>
              </a:xfrm>
              <a:blipFill>
                <a:blip r:embed="rId3"/>
                <a:stretch>
                  <a:fillRect l="-1159" t="-1854" b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960908-3988-44E3-A59F-57B490C72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650" y="1718179"/>
            <a:ext cx="1300313" cy="17020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366ADF-5EDF-4FDF-A335-5DDEB4C00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6650" y="3906731"/>
            <a:ext cx="1300313" cy="203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70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Identity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030032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Calculate an approximation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sup>
                    </m:sSup>
                  </m:oMath>
                </a14:m>
                <a:r>
                  <a:rPr lang="en-US" sz="2000" dirty="0"/>
                  <a:t> </a:t>
                </a:r>
                <a:r>
                  <a:rPr lang="en-US" sz="2400" dirty="0"/>
                  <a:t>where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𝐳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400" dirty="0"/>
                  <a:t>, using its Taylor Series expansion to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20 terms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Use the above </a:t>
                </a:r>
                <a:r>
                  <a:rPr lang="en-US" sz="2400" b="1" i="1" dirty="0">
                    <a:solidFill>
                      <a:srgbClr val="7030A0"/>
                    </a:solidFill>
                  </a:rPr>
                  <a:t>power series </a:t>
                </a:r>
                <a:r>
                  <a:rPr lang="en-US" sz="2400" dirty="0"/>
                  <a:t>to display the 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p>
                    </m:sSup>
                  </m:oMath>
                </a14:m>
                <a:endParaRPr lang="en-US" sz="2400" b="1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24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Notice the </a:t>
                </a:r>
                <a:r>
                  <a:rPr lang="en-US" sz="2400" i="1" dirty="0">
                    <a:ea typeface="Cambria Math" panose="02040503050406030204" pitchFamily="18" charset="0"/>
                  </a:rPr>
                  <a:t>denominators</a:t>
                </a:r>
                <a:r>
                  <a:rPr lang="en-US" sz="2400" dirty="0">
                    <a:ea typeface="Cambria Math" panose="02040503050406030204" pitchFamily="18" charset="0"/>
                  </a:rPr>
                  <a:t> grow at a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factorial</a:t>
                </a:r>
                <a:r>
                  <a:rPr lang="en-US" sz="2400" dirty="0">
                    <a:ea typeface="Cambria Math" panose="02040503050406030204" pitchFamily="18" charset="0"/>
                  </a:rPr>
                  <a:t> rate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Fortunately, in Python the size of an integer is not restricted to a fixed number of number of bits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In Python an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int</a:t>
                </a:r>
                <a:r>
                  <a:rPr lang="en-US" sz="2400" dirty="0">
                    <a:ea typeface="Cambria Math" panose="02040503050406030204" pitchFamily="18" charset="0"/>
                  </a:rPr>
                  <a:t> can expand in size to the limit of the available memory!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030032"/>
              </a:xfrm>
              <a:blipFill>
                <a:blip r:embed="rId3"/>
                <a:stretch>
                  <a:fillRect l="-1005" t="-2115" r="-927" b="-18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79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830B5EB1-3371-4406-9DAD-F2CA7DD1C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911" y="3239349"/>
            <a:ext cx="5874178" cy="21205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euler_identity.py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0996" y="2236540"/>
            <a:ext cx="4393744" cy="58720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449260" y="2347530"/>
                <a:ext cx="1150191" cy="365227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none" anchor="t" anchorCtr="0">
                <a:no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260" y="2347530"/>
                <a:ext cx="1150191" cy="3652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A7A0504E-6B6D-4DAB-8E3E-ABBF72753040}"/>
              </a:ext>
            </a:extLst>
          </p:cNvPr>
          <p:cNvSpPr/>
          <p:nvPr/>
        </p:nvSpPr>
        <p:spPr>
          <a:xfrm>
            <a:off x="3758176" y="3498661"/>
            <a:ext cx="951272" cy="235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6E438EBF-0060-456D-B6CC-ADCD84D287BE}"/>
              </a:ext>
            </a:extLst>
          </p:cNvPr>
          <p:cNvCxnSpPr>
            <a:stCxn id="10" idx="0"/>
            <a:endCxn id="9" idx="2"/>
          </p:cNvCxnSpPr>
          <p:nvPr/>
        </p:nvCxnSpPr>
        <p:spPr>
          <a:xfrm rot="16200000" flipV="1">
            <a:off x="2736132" y="2000981"/>
            <a:ext cx="785904" cy="2209456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3C9D860-3C49-4834-B84F-759374E3B417}"/>
              </a:ext>
            </a:extLst>
          </p:cNvPr>
          <p:cNvSpPr/>
          <p:nvPr/>
        </p:nvSpPr>
        <p:spPr>
          <a:xfrm>
            <a:off x="3610798" y="4449567"/>
            <a:ext cx="3539510" cy="235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984D3089-4526-4AA5-A47C-E3B23B0F1B13}"/>
              </a:ext>
            </a:extLst>
          </p:cNvPr>
          <p:cNvCxnSpPr>
            <a:cxnSpLocks/>
            <a:stCxn id="16" idx="3"/>
            <a:endCxn id="8" idx="2"/>
          </p:cNvCxnSpPr>
          <p:nvPr/>
        </p:nvCxnSpPr>
        <p:spPr>
          <a:xfrm flipH="1" flipV="1">
            <a:off x="5497868" y="2823746"/>
            <a:ext cx="1652440" cy="1743817"/>
          </a:xfrm>
          <a:prstGeom prst="bentConnector4">
            <a:avLst>
              <a:gd name="adj1" fmla="val -13834"/>
              <a:gd name="adj2" fmla="val 5338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111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euler_identity.py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5089F5-C132-469E-9839-94666AD46749}"/>
                  </a:ext>
                </a:extLst>
              </p:cNvPr>
              <p:cNvSpPr txBox="1"/>
              <p:nvPr/>
            </p:nvSpPr>
            <p:spPr>
              <a:xfrm>
                <a:off x="3501803" y="3205374"/>
                <a:ext cx="2140394" cy="635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5089F5-C132-469E-9839-94666AD46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803" y="3205374"/>
                <a:ext cx="2140394" cy="6354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429765-9F4F-41B6-98BE-E6A9C8E24A46}"/>
                  </a:ext>
                </a:extLst>
              </p:cNvPr>
              <p:cNvSpPr txBox="1"/>
              <p:nvPr/>
            </p:nvSpPr>
            <p:spPr>
              <a:xfrm>
                <a:off x="3245931" y="4272912"/>
                <a:ext cx="2652136" cy="635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+1=0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429765-9F4F-41B6-98BE-E6A9C8E24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931" y="4272912"/>
                <a:ext cx="2652136" cy="6354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5B511FF-E42C-464B-9BFF-60319C906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2043" y="2079522"/>
            <a:ext cx="4759913" cy="26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86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BBBB1D-1743-4E2C-B6C7-4E9552034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295" y="2765184"/>
            <a:ext cx="5665410" cy="38534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>
                <a:solidFill>
                  <a:prstClr val="black"/>
                </a:solidFill>
                <a:latin typeface="Calibri" panose="020F0502020204030204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EF0015-618E-4E5C-B05C-C24AC3DCF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906" y="1172052"/>
            <a:ext cx="5550188" cy="150005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E02BF1-C343-476C-8F3C-005394FBDE24}"/>
              </a:ext>
            </a:extLst>
          </p:cNvPr>
          <p:cNvSpPr/>
          <p:nvPr/>
        </p:nvSpPr>
        <p:spPr>
          <a:xfrm>
            <a:off x="2718972" y="2858974"/>
            <a:ext cx="2052131" cy="29718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352395C-11C8-4E64-9910-07B86705C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Identity</a:t>
            </a:r>
          </a:p>
        </p:txBody>
      </p:sp>
    </p:spTree>
    <p:extLst>
      <p:ext uri="{BB962C8B-B14F-4D97-AF65-F5344CB8AC3E}">
        <p14:creationId xmlns:p14="http://schemas.microsoft.com/office/powerpoint/2010/main" val="388024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59417" y="2227687"/>
                <a:ext cx="1659109" cy="4597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17" y="2227687"/>
                <a:ext cx="1659109" cy="4597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59417" y="2926084"/>
                <a:ext cx="26182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17" y="2926084"/>
                <a:ext cx="2618281" cy="369332"/>
              </a:xfrm>
              <a:prstGeom prst="rect">
                <a:avLst/>
              </a:prstGeom>
              <a:blipFill>
                <a:blip r:embed="rId4"/>
                <a:stretch>
                  <a:fillRect r="-699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448570" y="721194"/>
                <a:ext cx="1285095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−1=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570" y="721194"/>
                <a:ext cx="1285095" cy="381258"/>
              </a:xfrm>
              <a:prstGeom prst="rect">
                <a:avLst/>
              </a:prstGeom>
              <a:blipFill>
                <a:blip r:embed="rId5"/>
                <a:stretch>
                  <a:fillRect l="-948" r="-1422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147333" y="1269518"/>
                <a:ext cx="2179186" cy="620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333" y="1269518"/>
                <a:ext cx="2179186" cy="620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493325" y="2057138"/>
                <a:ext cx="1487202" cy="56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325" y="2057138"/>
                <a:ext cx="1487202" cy="5684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740188" y="2792693"/>
                <a:ext cx="993477" cy="5488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188" y="2792693"/>
                <a:ext cx="993477" cy="5488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499930" y="3508564"/>
                <a:ext cx="1473993" cy="6347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930" y="3508564"/>
                <a:ext cx="1473993" cy="6347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623136" y="4310419"/>
                <a:ext cx="1227580" cy="607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136" y="4310419"/>
                <a:ext cx="1227580" cy="6072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646636" y="5084703"/>
                <a:ext cx="1180580" cy="503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636" y="5084703"/>
                <a:ext cx="1180580" cy="5034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052659" y="5755177"/>
                <a:ext cx="2519216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𝟐𝟎𝟕𝟖𝟕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659" y="5755177"/>
                <a:ext cx="2519216" cy="381258"/>
              </a:xfrm>
              <a:prstGeom prst="rect">
                <a:avLst/>
              </a:prstGeom>
              <a:blipFill>
                <a:blip r:embed="rId12"/>
                <a:stretch>
                  <a:fillRect l="-4358" t="-158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044468" y="3841520"/>
                <a:ext cx="1285095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468" y="3841520"/>
                <a:ext cx="1285095" cy="381258"/>
              </a:xfrm>
              <a:prstGeom prst="rect">
                <a:avLst/>
              </a:prstGeom>
              <a:blipFill>
                <a:blip r:embed="rId13"/>
                <a:stretch>
                  <a:fillRect l="-2370" t="-1587" r="-568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50845" y="911823"/>
                <a:ext cx="1472339" cy="60080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45" y="911823"/>
                <a:ext cx="1472339" cy="60080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/>
          <p:cNvCxnSpPr>
            <a:cxnSpLocks/>
          </p:cNvCxnSpPr>
          <p:nvPr/>
        </p:nvCxnSpPr>
        <p:spPr>
          <a:xfrm flipH="1">
            <a:off x="7486650" y="5405284"/>
            <a:ext cx="536473" cy="422256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83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5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Formula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3AAC46-2390-4638-A28A-DDFA15732147}"/>
              </a:ext>
            </a:extLst>
          </p:cNvPr>
          <p:cNvSpPr/>
          <p:nvPr/>
        </p:nvSpPr>
        <p:spPr>
          <a:xfrm>
            <a:off x="855406" y="1896285"/>
            <a:ext cx="2286000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EAE609-65BF-4DDE-9737-BAECDF35D961}"/>
              </a:ext>
            </a:extLst>
          </p:cNvPr>
          <p:cNvCxnSpPr>
            <a:cxnSpLocks/>
          </p:cNvCxnSpPr>
          <p:nvPr/>
        </p:nvCxnSpPr>
        <p:spPr>
          <a:xfrm flipV="1">
            <a:off x="1998406" y="1210485"/>
            <a:ext cx="0" cy="365760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CFA7BB-84B1-489C-9CCD-DAF3F9007C85}"/>
              </a:ext>
            </a:extLst>
          </p:cNvPr>
          <p:cNvCxnSpPr>
            <a:cxnSpLocks/>
          </p:cNvCxnSpPr>
          <p:nvPr/>
        </p:nvCxnSpPr>
        <p:spPr>
          <a:xfrm flipH="1">
            <a:off x="169606" y="3039285"/>
            <a:ext cx="365760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940F8ED7-F43E-46E5-8C40-E91B17840F17}"/>
              </a:ext>
            </a:extLst>
          </p:cNvPr>
          <p:cNvSpPr/>
          <p:nvPr/>
        </p:nvSpPr>
        <p:spPr>
          <a:xfrm>
            <a:off x="855406" y="1896285"/>
            <a:ext cx="2286000" cy="2286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4FEB30F-DDF9-4140-A835-1666DDE3DB95}"/>
              </a:ext>
            </a:extLst>
          </p:cNvPr>
          <p:cNvCxnSpPr>
            <a:cxnSpLocks/>
          </p:cNvCxnSpPr>
          <p:nvPr/>
        </p:nvCxnSpPr>
        <p:spPr>
          <a:xfrm flipV="1">
            <a:off x="1998406" y="2039810"/>
            <a:ext cx="539622" cy="9994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380A6EA8-8A2D-4144-A868-42F9ACAAFF11}"/>
              </a:ext>
            </a:extLst>
          </p:cNvPr>
          <p:cNvSpPr/>
          <p:nvPr/>
        </p:nvSpPr>
        <p:spPr>
          <a:xfrm rot="892741">
            <a:off x="1856888" y="2688750"/>
            <a:ext cx="553523" cy="480404"/>
          </a:xfrm>
          <a:prstGeom prst="arc">
            <a:avLst>
              <a:gd name="adj1" fmla="val 16200000"/>
              <a:gd name="adj2" fmla="val 458689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4E0AAA-5B5D-4CAD-A971-F41A378C3A1F}"/>
                  </a:ext>
                </a:extLst>
              </p:cNvPr>
              <p:cNvSpPr txBox="1"/>
              <p:nvPr/>
            </p:nvSpPr>
            <p:spPr>
              <a:xfrm>
                <a:off x="2041710" y="2708001"/>
                <a:ext cx="31561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4E0AAA-5B5D-4CAD-A971-F41A378C3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710" y="2708001"/>
                <a:ext cx="315614" cy="400110"/>
              </a:xfrm>
              <a:prstGeom prst="rect">
                <a:avLst/>
              </a:prstGeom>
              <a:blipFill>
                <a:blip r:embed="rId3"/>
                <a:stretch>
                  <a:fillRect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39B5ECE6-8908-4FF1-9CBF-71EB643F3972}"/>
              </a:ext>
            </a:extLst>
          </p:cNvPr>
          <p:cNvSpPr txBox="1"/>
          <p:nvPr/>
        </p:nvSpPr>
        <p:spPr>
          <a:xfrm rot="17864442">
            <a:off x="2061710" y="2082526"/>
            <a:ext cx="360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30DFEEC-BEED-4839-99B2-5A721BA8E89E}"/>
              </a:ext>
            </a:extLst>
          </p:cNvPr>
          <p:cNvSpPr/>
          <p:nvPr/>
        </p:nvSpPr>
        <p:spPr>
          <a:xfrm>
            <a:off x="2458945" y="1970984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E228A4-1AC3-4A08-8435-2687A52EDE76}"/>
                  </a:ext>
                </a:extLst>
              </p:cNvPr>
              <p:cNvSpPr txBox="1"/>
              <p:nvPr/>
            </p:nvSpPr>
            <p:spPr>
              <a:xfrm>
                <a:off x="2757122" y="1670232"/>
                <a:ext cx="203292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E228A4-1AC3-4A08-8435-2687A52ED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122" y="1670232"/>
                <a:ext cx="2032928" cy="307777"/>
              </a:xfrm>
              <a:prstGeom prst="rect">
                <a:avLst/>
              </a:prstGeom>
              <a:blipFill>
                <a:blip r:embed="rId4"/>
                <a:stretch>
                  <a:fillRect l="-1198" r="-2096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D7B272F-48F8-4B9C-ABCC-B018D970A423}"/>
              </a:ext>
            </a:extLst>
          </p:cNvPr>
          <p:cNvCxnSpPr>
            <a:cxnSpLocks/>
            <a:stCxn id="27" idx="4"/>
          </p:cNvCxnSpPr>
          <p:nvPr/>
        </p:nvCxnSpPr>
        <p:spPr>
          <a:xfrm>
            <a:off x="2527525" y="2108144"/>
            <a:ext cx="9557" cy="93114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D41585-CFF1-4D66-9B30-D8046ECEEA0C}"/>
                  </a:ext>
                </a:extLst>
              </p:cNvPr>
              <p:cNvSpPr txBox="1"/>
              <p:nvPr/>
            </p:nvSpPr>
            <p:spPr>
              <a:xfrm>
                <a:off x="700290" y="4935895"/>
                <a:ext cx="2441116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D41585-CFF1-4D66-9B30-D8046ECEE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90" y="4935895"/>
                <a:ext cx="2441116" cy="5843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11FC6B8-AA7A-427B-ABF0-6EF382DDEA1A}"/>
                  </a:ext>
                </a:extLst>
              </p:cNvPr>
              <p:cNvSpPr txBox="1"/>
              <p:nvPr/>
            </p:nvSpPr>
            <p:spPr>
              <a:xfrm>
                <a:off x="700290" y="5730926"/>
                <a:ext cx="3053144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𝑖𝑧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11FC6B8-AA7A-427B-ABF0-6EF382DDE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90" y="5730926"/>
                <a:ext cx="3053144" cy="584391"/>
              </a:xfrm>
              <a:prstGeom prst="rect">
                <a:avLst/>
              </a:prstGeom>
              <a:blipFill>
                <a:blip r:embed="rId6"/>
                <a:stretch>
                  <a:fillRect l="-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BA0E1E-2CBF-48DC-BB68-159CA1538D64}"/>
                  </a:ext>
                </a:extLst>
              </p:cNvPr>
              <p:cNvSpPr txBox="1"/>
              <p:nvPr/>
            </p:nvSpPr>
            <p:spPr>
              <a:xfrm>
                <a:off x="4306673" y="4919288"/>
                <a:ext cx="2657779" cy="617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BA0E1E-2CBF-48DC-BB68-159CA1538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673" y="4919288"/>
                <a:ext cx="2657779" cy="6176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463D10-3E1C-40A8-8E71-D2A2B4F43048}"/>
                  </a:ext>
                </a:extLst>
              </p:cNvPr>
              <p:cNvSpPr txBox="1"/>
              <p:nvPr/>
            </p:nvSpPr>
            <p:spPr>
              <a:xfrm>
                <a:off x="4306673" y="5714319"/>
                <a:ext cx="4098366" cy="617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463D10-3E1C-40A8-8E71-D2A2B4F43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673" y="5714319"/>
                <a:ext cx="4098366" cy="6176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431669-31EF-445A-AB04-037E64648951}"/>
                  </a:ext>
                </a:extLst>
              </p:cNvPr>
              <p:cNvSpPr txBox="1"/>
              <p:nvPr/>
            </p:nvSpPr>
            <p:spPr>
              <a:xfrm>
                <a:off x="5631567" y="1632622"/>
                <a:ext cx="1917289" cy="6767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431669-31EF-445A-AB04-037E64648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567" y="1632622"/>
                <a:ext cx="1917289" cy="6767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6F1CA6C-D1BA-44B3-8DEC-AB17CEF76AF3}"/>
                  </a:ext>
                </a:extLst>
              </p:cNvPr>
              <p:cNvSpPr txBox="1"/>
              <p:nvPr/>
            </p:nvSpPr>
            <p:spPr>
              <a:xfrm>
                <a:off x="5799295" y="3678537"/>
                <a:ext cx="2692597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6F1CA6C-D1BA-44B3-8DEC-AB17CEF76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295" y="3678537"/>
                <a:ext cx="2692597" cy="385555"/>
              </a:xfrm>
              <a:prstGeom prst="rect">
                <a:avLst/>
              </a:prstGeom>
              <a:blipFill>
                <a:blip r:embed="rId10"/>
                <a:stretch>
                  <a:fillRect l="-2715" t="-1563" r="-226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A58FBB-9491-41F6-827E-0863A3A2AE52}"/>
                  </a:ext>
                </a:extLst>
              </p:cNvPr>
              <p:cNvSpPr txBox="1"/>
              <p:nvPr/>
            </p:nvSpPr>
            <p:spPr>
              <a:xfrm>
                <a:off x="5631567" y="2511165"/>
                <a:ext cx="2308122" cy="709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A58FBB-9491-41F6-827E-0863A3A2A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567" y="2511165"/>
                <a:ext cx="2308122" cy="70993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8035273B-F07F-4C37-8C6A-798FBBE1483F}"/>
              </a:ext>
            </a:extLst>
          </p:cNvPr>
          <p:cNvSpPr/>
          <p:nvPr/>
        </p:nvSpPr>
        <p:spPr>
          <a:xfrm>
            <a:off x="840658" y="5760053"/>
            <a:ext cx="169607" cy="257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198885C-19CF-4197-87FC-0ED09FF541D4}"/>
              </a:ext>
            </a:extLst>
          </p:cNvPr>
          <p:cNvSpPr/>
          <p:nvPr/>
        </p:nvSpPr>
        <p:spPr>
          <a:xfrm>
            <a:off x="3522406" y="5949323"/>
            <a:ext cx="169607" cy="257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D8454FB9-FB4B-43D3-9A9A-EBBB7D6B9411}"/>
              </a:ext>
            </a:extLst>
          </p:cNvPr>
          <p:cNvCxnSpPr>
            <a:cxnSpLocks/>
            <a:stCxn id="44" idx="0"/>
            <a:endCxn id="45" idx="0"/>
          </p:cNvCxnSpPr>
          <p:nvPr/>
        </p:nvCxnSpPr>
        <p:spPr>
          <a:xfrm rot="16200000" flipH="1">
            <a:off x="2171701" y="4513814"/>
            <a:ext cx="189270" cy="2681748"/>
          </a:xfrm>
          <a:prstGeom prst="bentConnector3">
            <a:avLst>
              <a:gd name="adj1" fmla="val -8571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1D3CC111-58D4-487C-A8BD-044560694DA3}"/>
              </a:ext>
            </a:extLst>
          </p:cNvPr>
          <p:cNvSpPr/>
          <p:nvPr/>
        </p:nvSpPr>
        <p:spPr>
          <a:xfrm>
            <a:off x="6163076" y="1797370"/>
            <a:ext cx="355711" cy="310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4B45A29-DFDD-454C-A9D0-C12C87B09E8F}"/>
              </a:ext>
            </a:extLst>
          </p:cNvPr>
          <p:cNvSpPr/>
          <p:nvPr/>
        </p:nvSpPr>
        <p:spPr>
          <a:xfrm>
            <a:off x="7050296" y="1797370"/>
            <a:ext cx="355711" cy="315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7D7F3940-F081-482B-B44D-1978B5775DF8}"/>
              </a:ext>
            </a:extLst>
          </p:cNvPr>
          <p:cNvCxnSpPr>
            <a:cxnSpLocks/>
            <a:stCxn id="50" idx="0"/>
            <a:endCxn id="51" idx="0"/>
          </p:cNvCxnSpPr>
          <p:nvPr/>
        </p:nvCxnSpPr>
        <p:spPr>
          <a:xfrm rot="5400000" flipH="1" flipV="1">
            <a:off x="6784542" y="1353760"/>
            <a:ext cx="12700" cy="887220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BCE9B3DC-97E1-4C0C-8111-9738BA9F6255}"/>
              </a:ext>
            </a:extLst>
          </p:cNvPr>
          <p:cNvSpPr/>
          <p:nvPr/>
        </p:nvSpPr>
        <p:spPr>
          <a:xfrm>
            <a:off x="4572000" y="5760053"/>
            <a:ext cx="169607" cy="257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FEA60D-2685-4B5B-926A-B7391F5D2200}"/>
              </a:ext>
            </a:extLst>
          </p:cNvPr>
          <p:cNvSpPr/>
          <p:nvPr/>
        </p:nvSpPr>
        <p:spPr>
          <a:xfrm>
            <a:off x="8160777" y="5949323"/>
            <a:ext cx="169607" cy="257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0F7CD54E-01D3-4CAE-A5C7-DE79B527CCCD}"/>
              </a:ext>
            </a:extLst>
          </p:cNvPr>
          <p:cNvCxnSpPr>
            <a:cxnSpLocks/>
            <a:stCxn id="60" idx="0"/>
            <a:endCxn id="61" idx="0"/>
          </p:cNvCxnSpPr>
          <p:nvPr/>
        </p:nvCxnSpPr>
        <p:spPr>
          <a:xfrm rot="16200000" flipH="1">
            <a:off x="6356557" y="4060300"/>
            <a:ext cx="189270" cy="3588777"/>
          </a:xfrm>
          <a:prstGeom prst="bentConnector3">
            <a:avLst>
              <a:gd name="adj1" fmla="val -12078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2B86F6C7-3DC2-4A11-AF83-5E662DA109D1}"/>
              </a:ext>
            </a:extLst>
          </p:cNvPr>
          <p:cNvSpPr/>
          <p:nvPr/>
        </p:nvSpPr>
        <p:spPr>
          <a:xfrm>
            <a:off x="6295245" y="2736922"/>
            <a:ext cx="355711" cy="310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417E4D5-1A5E-499C-B654-63829BCFA922}"/>
              </a:ext>
            </a:extLst>
          </p:cNvPr>
          <p:cNvSpPr/>
          <p:nvPr/>
        </p:nvSpPr>
        <p:spPr>
          <a:xfrm>
            <a:off x="7285703" y="2736922"/>
            <a:ext cx="355711" cy="315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E3E6D1F4-E670-40B3-B9DF-8454F7C4A52C}"/>
              </a:ext>
            </a:extLst>
          </p:cNvPr>
          <p:cNvCxnSpPr>
            <a:cxnSpLocks/>
            <a:stCxn id="63" idx="0"/>
            <a:endCxn id="64" idx="0"/>
          </p:cNvCxnSpPr>
          <p:nvPr/>
        </p:nvCxnSpPr>
        <p:spPr>
          <a:xfrm rot="5400000" flipH="1" flipV="1">
            <a:off x="6968330" y="2241693"/>
            <a:ext cx="12700" cy="990458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0D059F64-5ABE-44E2-A496-CC71624BF61B}"/>
              </a:ext>
            </a:extLst>
          </p:cNvPr>
          <p:cNvSpPr/>
          <p:nvPr/>
        </p:nvSpPr>
        <p:spPr>
          <a:xfrm>
            <a:off x="5631567" y="3531401"/>
            <a:ext cx="2937246" cy="6803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28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5" grpId="0"/>
      <p:bldP spid="36" grpId="0"/>
      <p:bldP spid="37" grpId="0"/>
      <p:bldP spid="38" grpId="0"/>
      <p:bldP spid="40" grpId="0"/>
      <p:bldP spid="41" grpId="0"/>
      <p:bldP spid="6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Formula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4A83C9-3683-4F3E-AF2A-0BDE1D3C2E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733"/>
          <a:stretch/>
        </p:blipFill>
        <p:spPr>
          <a:xfrm>
            <a:off x="996106" y="1854576"/>
            <a:ext cx="3022829" cy="45582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6801B6-B3C9-4B06-8DE8-750B2F3D9A63}"/>
                  </a:ext>
                </a:extLst>
              </p:cNvPr>
              <p:cNvSpPr txBox="1"/>
              <p:nvPr/>
            </p:nvSpPr>
            <p:spPr>
              <a:xfrm>
                <a:off x="2356977" y="1371600"/>
                <a:ext cx="4430046" cy="41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</a:rPr>
                  <a:t>The difference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>
                    <a:solidFill>
                      <a:srgbClr val="FF0000"/>
                    </a:solidFill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𝒊𝒙</m:t>
                        </m:r>
                      </m:sup>
                    </m:sSup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6801B6-B3C9-4B06-8DE8-750B2F3D9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977" y="1371600"/>
                <a:ext cx="4430046" cy="410112"/>
              </a:xfrm>
              <a:prstGeom prst="rect">
                <a:avLst/>
              </a:prstGeom>
              <a:blipFill>
                <a:blip r:embed="rId4"/>
                <a:stretch>
                  <a:fillRect t="-4478" b="-26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692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Formula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4A83C9-3683-4F3E-AF2A-0BDE1D3C2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106" y="1854576"/>
            <a:ext cx="7151788" cy="45582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6801B6-B3C9-4B06-8DE8-750B2F3D9A63}"/>
                  </a:ext>
                </a:extLst>
              </p:cNvPr>
              <p:cNvSpPr txBox="1"/>
              <p:nvPr/>
            </p:nvSpPr>
            <p:spPr>
              <a:xfrm>
                <a:off x="2356977" y="1371600"/>
                <a:ext cx="4430046" cy="41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</a:rPr>
                  <a:t>The difference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>
                    <a:solidFill>
                      <a:srgbClr val="FF0000"/>
                    </a:solidFill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𝒊𝒙</m:t>
                        </m:r>
                      </m:sup>
                    </m:sSup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6801B6-B3C9-4B06-8DE8-750B2F3D9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977" y="1371600"/>
                <a:ext cx="4430046" cy="410112"/>
              </a:xfrm>
              <a:prstGeom prst="rect">
                <a:avLst/>
              </a:prstGeom>
              <a:blipFill>
                <a:blip r:embed="rId4"/>
                <a:stretch>
                  <a:fillRect t="-4478" b="-26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01C4F1F-C9BB-4848-A60C-FDD732A45FDA}"/>
              </a:ext>
            </a:extLst>
          </p:cNvPr>
          <p:cNvSpPr txBox="1"/>
          <p:nvPr/>
        </p:nvSpPr>
        <p:spPr>
          <a:xfrm>
            <a:off x="7329949" y="1909917"/>
            <a:ext cx="1437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Complex exponentials wave!</a:t>
            </a:r>
          </a:p>
        </p:txBody>
      </p:sp>
    </p:spTree>
    <p:extLst>
      <p:ext uri="{BB962C8B-B14F-4D97-AF65-F5344CB8AC3E}">
        <p14:creationId xmlns:p14="http://schemas.microsoft.com/office/powerpoint/2010/main" val="2378234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euler_formula.py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228A78-5E12-494F-8161-C023101B6A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84"/>
          <a:stretch/>
        </p:blipFill>
        <p:spPr>
          <a:xfrm>
            <a:off x="482825" y="2109190"/>
            <a:ext cx="2957766" cy="29863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97998F-0C13-4C10-A259-306A7CBC0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4152" y="2109190"/>
            <a:ext cx="5047024" cy="10027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BA785AD-AD30-42D3-879A-047191FDA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4152" y="3256368"/>
            <a:ext cx="5047024" cy="228902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61828D5-E22E-462A-822A-F07D6C2B0285}"/>
              </a:ext>
            </a:extLst>
          </p:cNvPr>
          <p:cNvSpPr/>
          <p:nvPr/>
        </p:nvSpPr>
        <p:spPr>
          <a:xfrm>
            <a:off x="833284" y="3111910"/>
            <a:ext cx="2145890" cy="2064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FED0E8-5FEF-42C3-9274-2888AAC100FE}"/>
              </a:ext>
            </a:extLst>
          </p:cNvPr>
          <p:cNvSpPr/>
          <p:nvPr/>
        </p:nvSpPr>
        <p:spPr>
          <a:xfrm>
            <a:off x="3614152" y="2109190"/>
            <a:ext cx="2843798" cy="29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98E5B6A-4DCA-4E3C-8951-5573816FC78E}"/>
              </a:ext>
            </a:extLst>
          </p:cNvPr>
          <p:cNvSpPr/>
          <p:nvPr/>
        </p:nvSpPr>
        <p:spPr>
          <a:xfrm>
            <a:off x="3614152" y="3263516"/>
            <a:ext cx="2843798" cy="29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6D5F66-C3BB-4BE9-9242-0B2C6BD780E4}"/>
              </a:ext>
            </a:extLst>
          </p:cNvPr>
          <p:cNvSpPr/>
          <p:nvPr/>
        </p:nvSpPr>
        <p:spPr>
          <a:xfrm>
            <a:off x="833284" y="3308470"/>
            <a:ext cx="1850922" cy="2064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E9AD49C-F8ED-408F-AFC4-64D9C9CF79EE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 flipV="1">
            <a:off x="2979174" y="2256589"/>
            <a:ext cx="634978" cy="958560"/>
          </a:xfrm>
          <a:prstGeom prst="bentConnector3">
            <a:avLst>
              <a:gd name="adj1" fmla="val 5929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B3D88A3-5F61-4FAC-893B-1F60664B265F}"/>
              </a:ext>
            </a:extLst>
          </p:cNvPr>
          <p:cNvCxnSpPr>
            <a:cxnSpLocks/>
            <a:stCxn id="22" idx="3"/>
            <a:endCxn id="21" idx="1"/>
          </p:cNvCxnSpPr>
          <p:nvPr/>
        </p:nvCxnSpPr>
        <p:spPr>
          <a:xfrm flipV="1">
            <a:off x="2684206" y="3410915"/>
            <a:ext cx="929946" cy="79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8CA4FBA-5E87-43EC-92FF-C07D7341D49F}"/>
              </a:ext>
            </a:extLst>
          </p:cNvPr>
          <p:cNvGrpSpPr/>
          <p:nvPr/>
        </p:nvGrpSpPr>
        <p:grpSpPr>
          <a:xfrm>
            <a:off x="7403690" y="2094872"/>
            <a:ext cx="831706" cy="515678"/>
            <a:chOff x="5195120" y="2064893"/>
            <a:chExt cx="831706" cy="515678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8A85897-EAD4-4660-AACD-BBAB1038DB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5120" y="2263877"/>
              <a:ext cx="466416" cy="31669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51F7DAF-E398-4301-B1B2-9316F257DD1B}"/>
                </a:ext>
              </a:extLst>
            </p:cNvPr>
            <p:cNvSpPr txBox="1"/>
            <p:nvPr/>
          </p:nvSpPr>
          <p:spPr>
            <a:xfrm>
              <a:off x="5643368" y="206489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C0D4A67-B8BC-4056-ADB7-97440481F964}"/>
              </a:ext>
            </a:extLst>
          </p:cNvPr>
          <p:cNvGrpSpPr/>
          <p:nvPr/>
        </p:nvGrpSpPr>
        <p:grpSpPr>
          <a:xfrm>
            <a:off x="6948334" y="4293735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30A89A4-9AD4-4824-959D-113EC4A29B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8170D13-496D-497E-9940-AF159C7EC92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C9E16BC-E293-4BA3-A98E-82375F1250AC}"/>
              </a:ext>
            </a:extLst>
          </p:cNvPr>
          <p:cNvGrpSpPr/>
          <p:nvPr/>
        </p:nvGrpSpPr>
        <p:grpSpPr>
          <a:xfrm>
            <a:off x="6457950" y="5420032"/>
            <a:ext cx="993671" cy="626602"/>
            <a:chOff x="3722616" y="4652805"/>
            <a:chExt cx="993671" cy="62660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58DDF1F-1BC1-43DF-BA15-48EB4F34B87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E3D5221-D3E3-4E33-81F7-CBB1F54BF2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22616" y="4652805"/>
              <a:ext cx="618202" cy="44193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6156FE3-2659-419C-B691-8181397E02C7}"/>
              </a:ext>
            </a:extLst>
          </p:cNvPr>
          <p:cNvSpPr/>
          <p:nvPr/>
        </p:nvSpPr>
        <p:spPr>
          <a:xfrm>
            <a:off x="4704735" y="5007077"/>
            <a:ext cx="1998407" cy="2286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06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euler_formula.py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988316A7-CC0F-40B7-B8FA-8EBF2ADB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031" y="1414250"/>
            <a:ext cx="6155938" cy="4625213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26DF7F84-960F-474A-B80C-405FA14B18AC}"/>
              </a:ext>
            </a:extLst>
          </p:cNvPr>
          <p:cNvGrpSpPr/>
          <p:nvPr/>
        </p:nvGrpSpPr>
        <p:grpSpPr>
          <a:xfrm>
            <a:off x="4887338" y="1849075"/>
            <a:ext cx="1076632" cy="369332"/>
            <a:chOff x="4968362" y="2079211"/>
            <a:chExt cx="1076632" cy="369332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526E2C2-DF5A-42FC-A4FD-D4F84FC897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84898DB-BFE3-4D31-B7F9-C5AB0C374C5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CF2D8A3-4F8B-4F9F-B073-6D057108AD36}"/>
              </a:ext>
            </a:extLst>
          </p:cNvPr>
          <p:cNvGrpSpPr/>
          <p:nvPr/>
        </p:nvGrpSpPr>
        <p:grpSpPr>
          <a:xfrm>
            <a:off x="4648975" y="2268909"/>
            <a:ext cx="1076632" cy="369332"/>
            <a:chOff x="4704120" y="2356972"/>
            <a:chExt cx="1076632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D316A00-A332-4342-B751-3E9A5F12EA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BD98DEF-3F4F-407A-9B0B-4B3D49BBDB1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C7CD757-E6A8-4D75-B3EA-5E60AE17FC4D}"/>
              </a:ext>
            </a:extLst>
          </p:cNvPr>
          <p:cNvGrpSpPr/>
          <p:nvPr/>
        </p:nvGrpSpPr>
        <p:grpSpPr>
          <a:xfrm>
            <a:off x="4445683" y="2869219"/>
            <a:ext cx="1068643" cy="369332"/>
            <a:chOff x="3647644" y="4910075"/>
            <a:chExt cx="10686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CE175DF-1361-4244-965D-ED01A5A94F1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FFA8C13-1F73-4157-AFBF-EC53A52708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5B75A15-C3BA-4C2C-9F21-AD3582ACF9B7}"/>
              </a:ext>
            </a:extLst>
          </p:cNvPr>
          <p:cNvGrpSpPr/>
          <p:nvPr/>
        </p:nvGrpSpPr>
        <p:grpSpPr>
          <a:xfrm>
            <a:off x="6489600" y="3323160"/>
            <a:ext cx="1064340" cy="369332"/>
            <a:chOff x="3647644" y="5421073"/>
            <a:chExt cx="1064340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0A9E460-828C-48FB-AE18-97A74CD1049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D19645B-A9ED-44BF-BCE2-A47AD9D4E1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2C3873B-86BF-4235-ACEF-0ECCC1C615E6}"/>
              </a:ext>
            </a:extLst>
          </p:cNvPr>
          <p:cNvGrpSpPr/>
          <p:nvPr/>
        </p:nvGrpSpPr>
        <p:grpSpPr>
          <a:xfrm>
            <a:off x="3818695" y="3726399"/>
            <a:ext cx="1068643" cy="369332"/>
            <a:chOff x="3647644" y="5359159"/>
            <a:chExt cx="1068643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23E2949-921E-462C-99DE-DAA4AEBFA45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8B927166-D5BE-4858-AD94-B36D415D0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6C96F69-00DA-4F4B-A395-C651BA293CD5}"/>
              </a:ext>
            </a:extLst>
          </p:cNvPr>
          <p:cNvGrpSpPr/>
          <p:nvPr/>
        </p:nvGrpSpPr>
        <p:grpSpPr>
          <a:xfrm>
            <a:off x="6558392" y="4374650"/>
            <a:ext cx="1076632" cy="369332"/>
            <a:chOff x="2157212" y="5356391"/>
            <a:chExt cx="1076632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076F9FE-5F5B-4409-89B5-5F2B1F1A105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73BC9ABC-9F6F-43D2-86CF-6B05870A1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98581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Numbers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346" y="3793199"/>
            <a:ext cx="3735669" cy="21593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778508"/>
            <a:ext cx="3715037" cy="14926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4234" y="4168136"/>
            <a:ext cx="2180952" cy="1409524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4234" y="1672451"/>
            <a:ext cx="1438095" cy="1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30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863522-B36B-4C31-A002-ADFC14ABA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545" y="1742353"/>
            <a:ext cx="6472669" cy="350834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euler_formula.py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6DF7F84-960F-474A-B80C-405FA14B18AC}"/>
              </a:ext>
            </a:extLst>
          </p:cNvPr>
          <p:cNvGrpSpPr/>
          <p:nvPr/>
        </p:nvGrpSpPr>
        <p:grpSpPr>
          <a:xfrm>
            <a:off x="3004530" y="2121290"/>
            <a:ext cx="1076632" cy="369332"/>
            <a:chOff x="4968362" y="2079211"/>
            <a:chExt cx="1076632" cy="369332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526E2C2-DF5A-42FC-A4FD-D4F84FC897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84898DB-BFE3-4D31-B7F9-C5AB0C374C5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CF2D8A3-4F8B-4F9F-B073-6D057108AD36}"/>
              </a:ext>
            </a:extLst>
          </p:cNvPr>
          <p:cNvGrpSpPr/>
          <p:nvPr/>
        </p:nvGrpSpPr>
        <p:grpSpPr>
          <a:xfrm>
            <a:off x="3226573" y="2326426"/>
            <a:ext cx="1076632" cy="369332"/>
            <a:chOff x="4704120" y="2356972"/>
            <a:chExt cx="1076632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D316A00-A332-4342-B751-3E9A5F12EA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BD98DEF-3F4F-407A-9B0B-4B3D49BBDB1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C7CD757-E6A8-4D75-B3EA-5E60AE17FC4D}"/>
              </a:ext>
            </a:extLst>
          </p:cNvPr>
          <p:cNvGrpSpPr/>
          <p:nvPr/>
        </p:nvGrpSpPr>
        <p:grpSpPr>
          <a:xfrm>
            <a:off x="5164086" y="2572876"/>
            <a:ext cx="1068643" cy="369332"/>
            <a:chOff x="3647644" y="4910075"/>
            <a:chExt cx="10686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CE175DF-1361-4244-965D-ED01A5A94F1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FFA8C13-1F73-4157-AFBF-EC53A52708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5B75A15-C3BA-4C2C-9F21-AD3582ACF9B7}"/>
              </a:ext>
            </a:extLst>
          </p:cNvPr>
          <p:cNvGrpSpPr/>
          <p:nvPr/>
        </p:nvGrpSpPr>
        <p:grpSpPr>
          <a:xfrm>
            <a:off x="5859411" y="2793241"/>
            <a:ext cx="1064340" cy="369332"/>
            <a:chOff x="3647644" y="5421073"/>
            <a:chExt cx="1064340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0A9E460-828C-48FB-AE18-97A74CD1049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D19645B-A9ED-44BF-BCE2-A47AD9D4E1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2C3873B-86BF-4235-ACEF-0ECCC1C615E6}"/>
              </a:ext>
            </a:extLst>
          </p:cNvPr>
          <p:cNvGrpSpPr/>
          <p:nvPr/>
        </p:nvGrpSpPr>
        <p:grpSpPr>
          <a:xfrm>
            <a:off x="5698407" y="4062848"/>
            <a:ext cx="1068643" cy="369332"/>
            <a:chOff x="3647644" y="5359159"/>
            <a:chExt cx="1068643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23E2949-921E-462C-99DE-DAA4AEBFA45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8B927166-D5BE-4858-AD94-B36D415D0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6C96F69-00DA-4F4B-A395-C651BA293CD5}"/>
              </a:ext>
            </a:extLst>
          </p:cNvPr>
          <p:cNvGrpSpPr/>
          <p:nvPr/>
        </p:nvGrpSpPr>
        <p:grpSpPr>
          <a:xfrm>
            <a:off x="1850923" y="4741606"/>
            <a:ext cx="870154" cy="461309"/>
            <a:chOff x="3005245" y="4847302"/>
            <a:chExt cx="870154" cy="46130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076F9FE-5F5B-4409-89B5-5F2B1F1A105A}"/>
                </a:ext>
              </a:extLst>
            </p:cNvPr>
            <p:cNvSpPr txBox="1"/>
            <p:nvPr/>
          </p:nvSpPr>
          <p:spPr>
            <a:xfrm>
              <a:off x="3005245" y="493927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73BC9ABC-9F6F-43D2-86CF-6B05870A1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9709" y="4847302"/>
              <a:ext cx="545690" cy="23531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761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CF838E-B547-4A70-88BE-E71178204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189" y="1303436"/>
            <a:ext cx="5491621" cy="520331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euler_formula.py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6DF7F84-960F-474A-B80C-405FA14B18AC}"/>
              </a:ext>
            </a:extLst>
          </p:cNvPr>
          <p:cNvGrpSpPr/>
          <p:nvPr/>
        </p:nvGrpSpPr>
        <p:grpSpPr>
          <a:xfrm>
            <a:off x="5310955" y="1881876"/>
            <a:ext cx="1076632" cy="369332"/>
            <a:chOff x="4968362" y="2079211"/>
            <a:chExt cx="1076632" cy="369332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526E2C2-DF5A-42FC-A4FD-D4F84FC897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84898DB-BFE3-4D31-B7F9-C5AB0C374C5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CF2D8A3-4F8B-4F9F-B073-6D057108AD36}"/>
              </a:ext>
            </a:extLst>
          </p:cNvPr>
          <p:cNvGrpSpPr/>
          <p:nvPr/>
        </p:nvGrpSpPr>
        <p:grpSpPr>
          <a:xfrm>
            <a:off x="5737123" y="4549877"/>
            <a:ext cx="806321" cy="619301"/>
            <a:chOff x="4942554" y="2225135"/>
            <a:chExt cx="806321" cy="619301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D316A00-A332-4342-B751-3E9A5F12EA4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42554" y="2225135"/>
              <a:ext cx="454740" cy="31650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BD98DEF-3F4F-407A-9B0B-4B3D49BBDB11}"/>
                </a:ext>
              </a:extLst>
            </p:cNvPr>
            <p:cNvSpPr txBox="1"/>
            <p:nvPr/>
          </p:nvSpPr>
          <p:spPr>
            <a:xfrm>
              <a:off x="5365417" y="247510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C7CD757-E6A8-4D75-B3EA-5E60AE17FC4D}"/>
              </a:ext>
            </a:extLst>
          </p:cNvPr>
          <p:cNvGrpSpPr/>
          <p:nvPr/>
        </p:nvGrpSpPr>
        <p:grpSpPr>
          <a:xfrm>
            <a:off x="6952328" y="2492453"/>
            <a:ext cx="1068643" cy="369332"/>
            <a:chOff x="3647644" y="4910075"/>
            <a:chExt cx="10686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CE175DF-1361-4244-965D-ED01A5A94F1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FFA8C13-1F73-4157-AFBF-EC53A52708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5B75A15-C3BA-4C2C-9F21-AD3582ACF9B7}"/>
              </a:ext>
            </a:extLst>
          </p:cNvPr>
          <p:cNvGrpSpPr/>
          <p:nvPr/>
        </p:nvGrpSpPr>
        <p:grpSpPr>
          <a:xfrm>
            <a:off x="2556388" y="5421517"/>
            <a:ext cx="968476" cy="369332"/>
            <a:chOff x="3986857" y="5776795"/>
            <a:chExt cx="968476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0A9E460-828C-48FB-AE18-97A74CD1049F}"/>
                </a:ext>
              </a:extLst>
            </p:cNvPr>
            <p:cNvSpPr txBox="1"/>
            <p:nvPr/>
          </p:nvSpPr>
          <p:spPr>
            <a:xfrm>
              <a:off x="3986857" y="5776795"/>
              <a:ext cx="3711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D19645B-A9ED-44BF-BCE2-A47AD9D4E155}"/>
                </a:ext>
              </a:extLst>
            </p:cNvPr>
            <p:cNvCxnSpPr>
              <a:cxnSpLocks/>
            </p:cNvCxnSpPr>
            <p:nvPr/>
          </p:nvCxnSpPr>
          <p:spPr>
            <a:xfrm>
              <a:off x="4358023" y="5961461"/>
              <a:ext cx="59731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082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Formula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0CBFA4-9FCD-461F-AE27-075334632BC2}"/>
                  </a:ext>
                </a:extLst>
              </p:cNvPr>
              <p:cNvSpPr txBox="1"/>
              <p:nvPr/>
            </p:nvSpPr>
            <p:spPr>
              <a:xfrm>
                <a:off x="1603378" y="1426873"/>
                <a:ext cx="2246064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0CBFA4-9FCD-461F-AE27-075334632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378" y="1426873"/>
                <a:ext cx="2246064" cy="321370"/>
              </a:xfrm>
              <a:prstGeom prst="rect">
                <a:avLst/>
              </a:prstGeom>
              <a:blipFill>
                <a:blip r:embed="rId3"/>
                <a:stretch>
                  <a:fillRect l="-2717" t="-1887" r="-543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A75243-539A-41B2-A4D9-9DD89A31B9BD}"/>
                  </a:ext>
                </a:extLst>
              </p:cNvPr>
              <p:cNvSpPr txBox="1"/>
              <p:nvPr/>
            </p:nvSpPr>
            <p:spPr>
              <a:xfrm>
                <a:off x="1467123" y="1857112"/>
                <a:ext cx="2382319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A75243-539A-41B2-A4D9-9DD89A31B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123" y="1857112"/>
                <a:ext cx="2382319" cy="321370"/>
              </a:xfrm>
              <a:prstGeom prst="rect">
                <a:avLst/>
              </a:prstGeom>
              <a:blipFill>
                <a:blip r:embed="rId4"/>
                <a:stretch>
                  <a:fillRect l="-2821" t="-1923" r="-513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27761E-EF36-4F52-ABEA-16CDF2461047}"/>
                  </a:ext>
                </a:extLst>
              </p:cNvPr>
              <p:cNvSpPr txBox="1"/>
              <p:nvPr/>
            </p:nvSpPr>
            <p:spPr>
              <a:xfrm>
                <a:off x="821713" y="2448036"/>
                <a:ext cx="2214902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27761E-EF36-4F52-ABEA-16CDF2461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13" y="2448036"/>
                <a:ext cx="2214902" cy="321370"/>
              </a:xfrm>
              <a:prstGeom prst="rect">
                <a:avLst/>
              </a:prstGeom>
              <a:blipFill>
                <a:blip r:embed="rId5"/>
                <a:stretch>
                  <a:fillRect l="-3030" t="-1923" r="-551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6F4986-D2F9-4B6B-BE07-3D58B8CD1DF5}"/>
                  </a:ext>
                </a:extLst>
              </p:cNvPr>
              <p:cNvSpPr txBox="1"/>
              <p:nvPr/>
            </p:nvSpPr>
            <p:spPr>
              <a:xfrm>
                <a:off x="1054509" y="1718612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6F4986-D2F9-4B6B-BE07-3D58B8CD1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509" y="1718612"/>
                <a:ext cx="226023" cy="276999"/>
              </a:xfrm>
              <a:prstGeom prst="rect">
                <a:avLst/>
              </a:prstGeom>
              <a:blipFill>
                <a:blip r:embed="rId6"/>
                <a:stretch>
                  <a:fillRect l="-24324" r="-1891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1E031D-4B88-44D9-A206-A3753CEB48ED}"/>
              </a:ext>
            </a:extLst>
          </p:cNvPr>
          <p:cNvCxnSpPr>
            <a:cxnSpLocks/>
          </p:cNvCxnSpPr>
          <p:nvPr/>
        </p:nvCxnSpPr>
        <p:spPr>
          <a:xfrm>
            <a:off x="1054509" y="2178482"/>
            <a:ext cx="26842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6F1CA1-4242-44B8-89F1-3C00FEE70620}"/>
                  </a:ext>
                </a:extLst>
              </p:cNvPr>
              <p:cNvSpPr txBox="1"/>
              <p:nvPr/>
            </p:nvSpPr>
            <p:spPr>
              <a:xfrm>
                <a:off x="1360495" y="3017419"/>
                <a:ext cx="2072234" cy="630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6F1CA1-4242-44B8-89F1-3C00FEE70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495" y="3017419"/>
                <a:ext cx="2072234" cy="6300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4D6034-BCF6-4592-A23A-EE4E449C312E}"/>
                  </a:ext>
                </a:extLst>
              </p:cNvPr>
              <p:cNvSpPr txBox="1"/>
              <p:nvPr/>
            </p:nvSpPr>
            <p:spPr>
              <a:xfrm>
                <a:off x="5648169" y="1426873"/>
                <a:ext cx="2246064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4D6034-BCF6-4592-A23A-EE4E449C3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169" y="1426873"/>
                <a:ext cx="2246064" cy="321370"/>
              </a:xfrm>
              <a:prstGeom prst="rect">
                <a:avLst/>
              </a:prstGeom>
              <a:blipFill>
                <a:blip r:embed="rId8"/>
                <a:stretch>
                  <a:fillRect l="-2989" t="-1887" r="-543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E4AF75-DA42-4FFE-9929-E597AA8116EE}"/>
                  </a:ext>
                </a:extLst>
              </p:cNvPr>
              <p:cNvSpPr txBox="1"/>
              <p:nvPr/>
            </p:nvSpPr>
            <p:spPr>
              <a:xfrm>
                <a:off x="5511914" y="1857112"/>
                <a:ext cx="2382319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E4AF75-DA42-4FFE-9929-E597AA811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914" y="1857112"/>
                <a:ext cx="2382319" cy="321370"/>
              </a:xfrm>
              <a:prstGeom prst="rect">
                <a:avLst/>
              </a:prstGeom>
              <a:blipFill>
                <a:blip r:embed="rId9"/>
                <a:stretch>
                  <a:fillRect l="-2558" t="-1923" r="-256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517EC8-6B4E-43B4-9E0E-9A6B1BFD6B4B}"/>
                  </a:ext>
                </a:extLst>
              </p:cNvPr>
              <p:cNvSpPr txBox="1"/>
              <p:nvPr/>
            </p:nvSpPr>
            <p:spPr>
              <a:xfrm>
                <a:off x="4866504" y="2448036"/>
                <a:ext cx="2310697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517EC8-6B4E-43B4-9E0E-9A6B1BFD6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504" y="2448036"/>
                <a:ext cx="2310697" cy="321370"/>
              </a:xfrm>
              <a:prstGeom prst="rect">
                <a:avLst/>
              </a:prstGeom>
              <a:blipFill>
                <a:blip r:embed="rId10"/>
                <a:stretch>
                  <a:fillRect l="-2639" t="-1923" r="-264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199144D-8CAB-4AD1-837B-3F116635E544}"/>
                  </a:ext>
                </a:extLst>
              </p:cNvPr>
              <p:cNvSpPr txBox="1"/>
              <p:nvPr/>
            </p:nvSpPr>
            <p:spPr>
              <a:xfrm>
                <a:off x="5099300" y="1718612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199144D-8CAB-4AD1-837B-3F116635E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300" y="1718612"/>
                <a:ext cx="226023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D5D80D-946A-42A5-9E46-038ADB44AD6B}"/>
              </a:ext>
            </a:extLst>
          </p:cNvPr>
          <p:cNvCxnSpPr>
            <a:cxnSpLocks/>
          </p:cNvCxnSpPr>
          <p:nvPr/>
        </p:nvCxnSpPr>
        <p:spPr>
          <a:xfrm>
            <a:off x="5099300" y="2178482"/>
            <a:ext cx="26842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DB7F7F-B3E4-455D-9A50-89A0219D92B7}"/>
                  </a:ext>
                </a:extLst>
              </p:cNvPr>
              <p:cNvSpPr txBox="1"/>
              <p:nvPr/>
            </p:nvSpPr>
            <p:spPr>
              <a:xfrm>
                <a:off x="5405286" y="3017419"/>
                <a:ext cx="2035365" cy="630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DB7F7F-B3E4-455D-9A50-89A0219D9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286" y="3017419"/>
                <a:ext cx="2035365" cy="6300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04931CB9-BCCE-4042-BE13-C3359F12E8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9128" y="3815225"/>
            <a:ext cx="3218853" cy="2895287"/>
          </a:xfrm>
          <a:prstGeom prst="rect">
            <a:avLst/>
          </a:prstGeom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AC38E8D-73A0-498D-8EDA-DEA6008371E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6504" y="3774798"/>
            <a:ext cx="3214074" cy="2895287"/>
          </a:xfrm>
          <a:prstGeom prst="rect">
            <a:avLst/>
          </a:prstGeom>
          <a:ln>
            <a:noFill/>
          </a:ln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C94B69B-A28E-4647-91D9-683C58DF77CF}"/>
              </a:ext>
            </a:extLst>
          </p:cNvPr>
          <p:cNvCxnSpPr>
            <a:cxnSpLocks/>
          </p:cNvCxnSpPr>
          <p:nvPr/>
        </p:nvCxnSpPr>
        <p:spPr>
          <a:xfrm>
            <a:off x="2396612" y="5361039"/>
            <a:ext cx="10823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1FB6704-1A62-4128-A5CD-71058B0CA721}"/>
              </a:ext>
            </a:extLst>
          </p:cNvPr>
          <p:cNvCxnSpPr>
            <a:cxnSpLocks/>
          </p:cNvCxnSpPr>
          <p:nvPr/>
        </p:nvCxnSpPr>
        <p:spPr>
          <a:xfrm flipV="1">
            <a:off x="6397113" y="4252913"/>
            <a:ext cx="0" cy="10835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BCC176-AAB2-423E-8270-08A42F03C0CE}"/>
                  </a:ext>
                </a:extLst>
              </p:cNvPr>
              <p:cNvSpPr txBox="1"/>
              <p:nvPr/>
            </p:nvSpPr>
            <p:spPr>
              <a:xfrm>
                <a:off x="2918237" y="4011567"/>
                <a:ext cx="9714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0=1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BCC176-AAB2-423E-8270-08A42F03C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237" y="4011567"/>
                <a:ext cx="971420" cy="276999"/>
              </a:xfrm>
              <a:prstGeom prst="rect">
                <a:avLst/>
              </a:prstGeom>
              <a:blipFill>
                <a:blip r:embed="rId15"/>
                <a:stretch>
                  <a:fillRect l="-3145" r="-503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D8160B8-F2FA-449B-85D7-6AC935BAB089}"/>
                  </a:ext>
                </a:extLst>
              </p:cNvPr>
              <p:cNvSpPr txBox="1"/>
              <p:nvPr/>
            </p:nvSpPr>
            <p:spPr>
              <a:xfrm>
                <a:off x="7297797" y="3873067"/>
                <a:ext cx="9409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D8160B8-F2FA-449B-85D7-6AC935BAB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797" y="3873067"/>
                <a:ext cx="940963" cy="276999"/>
              </a:xfrm>
              <a:prstGeom prst="rect">
                <a:avLst/>
              </a:prstGeom>
              <a:blipFill>
                <a:blip r:embed="rId16"/>
                <a:stretch>
                  <a:fillRect l="-5161" r="-516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AA12B23D-15AF-4D32-835D-66BA8A81E21F}"/>
              </a:ext>
            </a:extLst>
          </p:cNvPr>
          <p:cNvSpPr/>
          <p:nvPr/>
        </p:nvSpPr>
        <p:spPr>
          <a:xfrm>
            <a:off x="5511914" y="4911213"/>
            <a:ext cx="239955" cy="1917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E847BB-7A82-48E7-9B92-2D36D3644948}"/>
              </a:ext>
            </a:extLst>
          </p:cNvPr>
          <p:cNvSpPr/>
          <p:nvPr/>
        </p:nvSpPr>
        <p:spPr>
          <a:xfrm>
            <a:off x="6614353" y="3032576"/>
            <a:ext cx="848332" cy="282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024A88C-AB24-464D-A347-E72EF8C80792}"/>
              </a:ext>
            </a:extLst>
          </p:cNvPr>
          <p:cNvSpPr/>
          <p:nvPr/>
        </p:nvSpPr>
        <p:spPr>
          <a:xfrm>
            <a:off x="7691284" y="5102942"/>
            <a:ext cx="309714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87F15EF9-A544-4A5F-B219-832F7690E145}"/>
              </a:ext>
            </a:extLst>
          </p:cNvPr>
          <p:cNvCxnSpPr>
            <a:stCxn id="32" idx="3"/>
            <a:endCxn id="35" idx="3"/>
          </p:cNvCxnSpPr>
          <p:nvPr/>
        </p:nvCxnSpPr>
        <p:spPr>
          <a:xfrm flipH="1">
            <a:off x="8000998" y="4011567"/>
            <a:ext cx="237762" cy="1273938"/>
          </a:xfrm>
          <a:prstGeom prst="bentConnector3">
            <a:avLst>
              <a:gd name="adj1" fmla="val -9614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53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7" grpId="0"/>
      <p:bldP spid="15" grpId="0"/>
      <p:bldP spid="16" grpId="0"/>
      <p:bldP spid="17" grpId="0"/>
      <p:bldP spid="18" grpId="0"/>
      <p:bldP spid="19" grpId="0"/>
      <p:bldP spid="21" grpId="0"/>
      <p:bldP spid="31" grpId="0"/>
      <p:bldP spid="32" grpId="0"/>
      <p:bldP spid="33" grpId="0" animBg="1"/>
      <p:bldP spid="3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52939" y="488887"/>
                <a:ext cx="2795245" cy="43229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39" y="488887"/>
                <a:ext cx="2795245" cy="432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43574" y="1333284"/>
                <a:ext cx="2246063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74" y="1333284"/>
                <a:ext cx="2246063" cy="321370"/>
              </a:xfrm>
              <a:prstGeom prst="rect">
                <a:avLst/>
              </a:prstGeom>
              <a:blipFill>
                <a:blip r:embed="rId4"/>
                <a:stretch>
                  <a:fillRect l="-1359" t="-1923" r="-2174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/>
          <p:cNvGrpSpPr/>
          <p:nvPr/>
        </p:nvGrpSpPr>
        <p:grpSpPr>
          <a:xfrm>
            <a:off x="486930" y="2189977"/>
            <a:ext cx="2559350" cy="419859"/>
            <a:chOff x="552939" y="1995067"/>
            <a:chExt cx="2559350" cy="4198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/>
                <p:cNvSpPr txBox="1"/>
                <p:nvPr/>
              </p:nvSpPr>
              <p:spPr>
                <a:xfrm>
                  <a:off x="552939" y="1995067"/>
                  <a:ext cx="833112" cy="4198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939" y="1995067"/>
                  <a:ext cx="833112" cy="41985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950561" y="1995067"/>
                  <a:ext cx="1161728" cy="4198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0561" y="1995067"/>
                  <a:ext cx="1161728" cy="41985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973279" y="3164523"/>
                <a:ext cx="1586652" cy="6263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279" y="3164523"/>
                <a:ext cx="1586652" cy="6263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15672" y="4387213"/>
                <a:ext cx="1901866" cy="5897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672" y="4387213"/>
                <a:ext cx="1901866" cy="5897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130822" y="5565467"/>
                <a:ext cx="1271567" cy="4981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822" y="5565467"/>
                <a:ext cx="1271567" cy="4981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092678" y="1223978"/>
                <a:ext cx="4301049" cy="522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fun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678" y="1223978"/>
                <a:ext cx="4301049" cy="5229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677934" y="2162343"/>
                <a:ext cx="3130537" cy="9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934" y="2162343"/>
                <a:ext cx="3130537" cy="99931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4745566" y="3577057"/>
                <a:ext cx="2995273" cy="10358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566" y="3577057"/>
                <a:ext cx="2995273" cy="103586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5109526" y="5028639"/>
                <a:ext cx="2267352" cy="5066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rad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rad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rad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526" y="5028639"/>
                <a:ext cx="2267352" cy="5066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109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  <p:bldP spid="7" grpId="0"/>
      <p:bldP spid="20" grpId="0"/>
      <p:bldP spid="22" grpId="0"/>
      <p:bldP spid="23" grpId="0"/>
      <p:bldP spid="24" grpId="0"/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Functional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Consider the following series: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For example: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=1+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, what is the domain interval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converges?</a:t>
                </a:r>
              </a:p>
              <a:p>
                <a:pPr marL="91440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=1+1+1+1+…=∞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(diverges)</a:t>
                </a:r>
              </a:p>
              <a:p>
                <a:pPr marL="91440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(converges)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What about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𝐌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91440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91440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1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Functional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3840803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+…=?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(−1)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−1)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(1−1)+(1−1)=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(−1)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1−1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1−1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1−1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1)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 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384080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4CFD7A-4C32-4145-9CC8-69A8E73B95EB}"/>
              </a:ext>
            </a:extLst>
          </p:cNvPr>
          <p:cNvSpPr txBox="1"/>
          <p:nvPr/>
        </p:nvSpPr>
        <p:spPr>
          <a:xfrm>
            <a:off x="2111323" y="5523187"/>
            <a:ext cx="4921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</a:rPr>
              <a:t>Note:  This approach of adding partial terms of a series is called </a:t>
            </a:r>
            <a:r>
              <a:rPr lang="en-US" b="1" dirty="0" err="1"/>
              <a:t>Cesàro</a:t>
            </a:r>
            <a:r>
              <a:rPr lang="en-US" sz="2000" dirty="0">
                <a:solidFill>
                  <a:srgbClr val="0070C0"/>
                </a:solidFill>
              </a:rPr>
              <a:t> summation</a:t>
            </a:r>
          </a:p>
        </p:txBody>
      </p:sp>
    </p:spTree>
    <p:extLst>
      <p:ext uri="{BB962C8B-B14F-4D97-AF65-F5344CB8AC3E}">
        <p14:creationId xmlns:p14="http://schemas.microsoft.com/office/powerpoint/2010/main" val="147050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Functional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𝑴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(−1,1)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065799-D812-4211-972E-8292B1EDA8A1}"/>
                  </a:ext>
                </a:extLst>
              </p:cNvPr>
              <p:cNvSpPr txBox="1"/>
              <p:nvPr/>
            </p:nvSpPr>
            <p:spPr>
              <a:xfrm>
                <a:off x="5508523" y="4609130"/>
                <a:ext cx="2260106" cy="3606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⇔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func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065799-D812-4211-972E-8292B1EDA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23" y="4609130"/>
                <a:ext cx="2260106" cy="360612"/>
              </a:xfrm>
              <a:prstGeom prst="rect">
                <a:avLst/>
              </a:prstGeom>
              <a:blipFill>
                <a:blip r:embed="rId4"/>
                <a:stretch>
                  <a:fillRect l="-1622" r="-2432"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Curved Down 4">
            <a:extLst>
              <a:ext uri="{FF2B5EF4-FFF2-40B4-BE49-F238E27FC236}">
                <a16:creationId xmlns:a16="http://schemas.microsoft.com/office/drawing/2014/main" id="{683CFBC5-AF96-4D04-BEA2-3C6E3168C408}"/>
              </a:ext>
            </a:extLst>
          </p:cNvPr>
          <p:cNvSpPr/>
          <p:nvPr/>
        </p:nvSpPr>
        <p:spPr>
          <a:xfrm>
            <a:off x="4889091" y="5058268"/>
            <a:ext cx="1378974" cy="360612"/>
          </a:xfrm>
          <a:prstGeom prst="curved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34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Functional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(−1)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?!</a:t>
                </a:r>
                <a:r>
                  <a:rPr lang="en-US" sz="2400" dirty="0">
                    <a:ea typeface="Cambria Math" panose="02040503050406030204" pitchFamily="18" charset="0"/>
                  </a:rPr>
                  <a:t> (</a:t>
                </a:r>
                <a:r>
                  <a:rPr lang="en-US" sz="2400" i="1" dirty="0">
                    <a:ea typeface="Cambria Math" panose="02040503050406030204" pitchFamily="18" charset="0"/>
                  </a:rPr>
                  <a:t>debatable</a:t>
                </a:r>
                <a:r>
                  <a:rPr lang="en-US" sz="2400" dirty="0">
                    <a:ea typeface="Cambria Math" panose="02040503050406030204" pitchFamily="18" charset="0"/>
                  </a:rPr>
                  <a:t>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  <m:sup>
                        <m: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is </a:t>
                </a:r>
                <a:r>
                  <a:rPr lang="en-US" sz="2400" i="1" dirty="0">
                    <a:ea typeface="Cambria Math" panose="02040503050406030204" pitchFamily="18" charset="0"/>
                  </a:rPr>
                  <a:t>undefined</a:t>
                </a:r>
                <a:r>
                  <a:rPr lang="en-US" sz="2400" dirty="0"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(−1,1)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is the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functional equation </a:t>
                </a:r>
                <a:r>
                  <a:rPr lang="en-US" sz="2400" dirty="0">
                    <a:ea typeface="Cambria Math" panose="02040503050406030204" pitchFamily="18" charset="0"/>
                  </a:rPr>
                  <a:t>for the infinite series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only</a:t>
                </a:r>
                <a:r>
                  <a:rPr lang="en-US" sz="2400" dirty="0">
                    <a:ea typeface="Cambria Math" panose="02040503050406030204" pitchFamily="18" charset="0"/>
                  </a:rPr>
                  <a:t> over the exclusive domain </a:t>
                </a:r>
                <a:r>
                  <a:rPr lang="en-US" sz="2400" b="1" dirty="0">
                    <a:ea typeface="Cambria Math" panose="02040503050406030204" pitchFamily="18" charset="0"/>
                  </a:rPr>
                  <a:t>(-1, 1)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We no longer need to add an infinite number of terms to get the sum within that domain – we can use this limit as a shortcut!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r="-1777" b="-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2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Functional Equation for the Factorial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Consider the classic factorial function: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∗…∗1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 ∗4 ∗3 ∗2 ∗1=120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We wish to find a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functional equation </a:t>
                </a:r>
                <a:r>
                  <a:rPr lang="en-US" sz="2400" dirty="0">
                    <a:ea typeface="Cambria Math" panose="02040503050406030204" pitchFamily="18" charset="0"/>
                  </a:rPr>
                  <a:t>that provides a shortcut to compute the factorial without having to iterate through the product of every term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A closed form (analytic)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Riemann Integral </a:t>
                </a:r>
                <a:r>
                  <a:rPr lang="en-US" sz="2400" dirty="0">
                    <a:ea typeface="Cambria Math" panose="02040503050406030204" pitchFamily="18" charset="0"/>
                  </a:rPr>
                  <a:t>is the functional equation of an infinite series of diminishing rectangles under a curve within a given interval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Can we express the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factorial function</a:t>
                </a:r>
                <a:r>
                  <a:rPr lang="en-US" sz="2400" dirty="0">
                    <a:ea typeface="Cambria Math" panose="02040503050406030204" pitchFamily="18" charset="0"/>
                  </a:rPr>
                  <a:t> as an </a:t>
                </a:r>
                <a:r>
                  <a:rPr lang="en-US" sz="2400" b="1" i="1" dirty="0">
                    <a:ea typeface="Cambria Math" panose="02040503050406030204" pitchFamily="18" charset="0"/>
                  </a:rPr>
                  <a:t>integral</a:t>
                </a:r>
                <a:r>
                  <a:rPr lang="en-US" sz="2400" dirty="0">
                    <a:ea typeface="Cambria Math" panose="02040503050406030204" pitchFamily="18" charset="0"/>
                  </a:rPr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658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5!=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120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𝑹𝒆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54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Numbers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020" y="1362804"/>
            <a:ext cx="3109930" cy="25602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051" y="1790557"/>
            <a:ext cx="1438095" cy="17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179" y="4275960"/>
            <a:ext cx="2869804" cy="19025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8008" y="4201148"/>
            <a:ext cx="2555813" cy="205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76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Recall integration by parts (from </a:t>
                </a:r>
                <a:r>
                  <a:rPr lang="en-US" sz="2400" i="1" dirty="0">
                    <a:ea typeface="Cambria Math" panose="02040503050406030204" pitchFamily="18" charset="0"/>
                  </a:rPr>
                  <a:t>differential</a:t>
                </a:r>
                <a:r>
                  <a:rPr lang="en-US" sz="2400" dirty="0">
                    <a:ea typeface="Cambria Math" panose="02040503050406030204" pitchFamily="18" charset="0"/>
                  </a:rPr>
                  <a:t> product rule)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5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(5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79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3405725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5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(5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(5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340572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010A23-9255-4A3F-91CB-412F02E6BC94}"/>
              </a:ext>
            </a:extLst>
          </p:cNvPr>
          <p:cNvSpPr/>
          <p:nvPr/>
        </p:nvSpPr>
        <p:spPr>
          <a:xfrm>
            <a:off x="4092677" y="1468581"/>
            <a:ext cx="2949678" cy="95752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701948-F807-4A60-8F82-3225311FA5C4}"/>
              </a:ext>
            </a:extLst>
          </p:cNvPr>
          <p:cNvSpPr/>
          <p:nvPr/>
        </p:nvSpPr>
        <p:spPr>
          <a:xfrm>
            <a:off x="1892709" y="3162188"/>
            <a:ext cx="2949678" cy="95752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545E52-2587-4BCE-9E86-EBD4A2AE193B}"/>
              </a:ext>
            </a:extLst>
          </p:cNvPr>
          <p:cNvSpPr/>
          <p:nvPr/>
        </p:nvSpPr>
        <p:spPr>
          <a:xfrm>
            <a:off x="7064477" y="2595716"/>
            <a:ext cx="648929" cy="4866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79424B-49BF-488F-9560-2F5F4CE86029}"/>
              </a:ext>
            </a:extLst>
          </p:cNvPr>
          <p:cNvSpPr/>
          <p:nvPr/>
        </p:nvSpPr>
        <p:spPr>
          <a:xfrm>
            <a:off x="2101645" y="1468580"/>
            <a:ext cx="1991032" cy="95752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71BF20-C2BD-4EB3-905D-95CBB71A9286}"/>
              </a:ext>
            </a:extLst>
          </p:cNvPr>
          <p:cNvSpPr/>
          <p:nvPr/>
        </p:nvSpPr>
        <p:spPr>
          <a:xfrm>
            <a:off x="1507100" y="2426109"/>
            <a:ext cx="4032053" cy="73607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1689EE-E0C2-4B27-8D5B-3A3DDA817F71}"/>
                  </a:ext>
                </a:extLst>
              </p:cNvPr>
              <p:cNvSpPr/>
              <p:nvPr/>
            </p:nvSpPr>
            <p:spPr>
              <a:xfrm>
                <a:off x="2774582" y="5136916"/>
                <a:ext cx="2918107" cy="10453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1689EE-E0C2-4B27-8D5B-3A3DDA817F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582" y="5136916"/>
                <a:ext cx="2918107" cy="10453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661EA76A-9865-49C8-8169-DC3A752FFB8F}"/>
              </a:ext>
            </a:extLst>
          </p:cNvPr>
          <p:cNvSpPr/>
          <p:nvPr/>
        </p:nvSpPr>
        <p:spPr>
          <a:xfrm>
            <a:off x="4455079" y="5368124"/>
            <a:ext cx="257651" cy="256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Curved Right 11">
            <a:extLst>
              <a:ext uri="{FF2B5EF4-FFF2-40B4-BE49-F238E27FC236}">
                <a16:creationId xmlns:a16="http://schemas.microsoft.com/office/drawing/2014/main" id="{7418FF64-68C9-4339-9B37-D377427388B5}"/>
              </a:ext>
            </a:extLst>
          </p:cNvPr>
          <p:cNvSpPr/>
          <p:nvPr/>
        </p:nvSpPr>
        <p:spPr>
          <a:xfrm rot="5400000">
            <a:off x="4015782" y="4732582"/>
            <a:ext cx="390832" cy="9449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73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5" grpId="0" animBg="1"/>
      <p:bldP spid="5" grpId="1" animBg="1"/>
      <p:bldP spid="8" grpId="0" animBg="1"/>
      <p:bldP spid="8" grpId="1" animBg="1"/>
      <p:bldP spid="9" grpId="0" animBg="1"/>
      <p:bldP spid="9" grpId="1" animBg="1"/>
      <p:bldP spid="11" grpId="0" animBg="1"/>
      <p:bldP spid="1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79229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=120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=(120)(1)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79229"/>
                <a:ext cx="7886700" cy="4637216"/>
              </a:xfrm>
              <a:blipFill>
                <a:blip r:embed="rId3"/>
                <a:stretch>
                  <a:fillRect b="-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EC1B64C-9A61-4B42-B023-AB06AD3863B8}"/>
              </a:ext>
            </a:extLst>
          </p:cNvPr>
          <p:cNvSpPr/>
          <p:nvPr/>
        </p:nvSpPr>
        <p:spPr>
          <a:xfrm>
            <a:off x="4890156" y="1742290"/>
            <a:ext cx="257651" cy="256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Curved Right 6">
            <a:extLst>
              <a:ext uri="{FF2B5EF4-FFF2-40B4-BE49-F238E27FC236}">
                <a16:creationId xmlns:a16="http://schemas.microsoft.com/office/drawing/2014/main" id="{1D496737-666E-4AD0-A8BF-1E3F4FE05CAC}"/>
              </a:ext>
            </a:extLst>
          </p:cNvPr>
          <p:cNvSpPr/>
          <p:nvPr/>
        </p:nvSpPr>
        <p:spPr>
          <a:xfrm rot="5400000">
            <a:off x="4450859" y="1106748"/>
            <a:ext cx="390832" cy="9449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FFBC1C-E3D0-478D-B0F9-F88EEAEA791E}"/>
              </a:ext>
            </a:extLst>
          </p:cNvPr>
          <p:cNvSpPr/>
          <p:nvPr/>
        </p:nvSpPr>
        <p:spPr>
          <a:xfrm>
            <a:off x="4970207" y="2595239"/>
            <a:ext cx="257651" cy="256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Curved Right 8">
            <a:extLst>
              <a:ext uri="{FF2B5EF4-FFF2-40B4-BE49-F238E27FC236}">
                <a16:creationId xmlns:a16="http://schemas.microsoft.com/office/drawing/2014/main" id="{44EED7A9-4AD2-4EC4-8EAA-92051AD0003F}"/>
              </a:ext>
            </a:extLst>
          </p:cNvPr>
          <p:cNvSpPr/>
          <p:nvPr/>
        </p:nvSpPr>
        <p:spPr>
          <a:xfrm rot="5400000">
            <a:off x="4530910" y="1959697"/>
            <a:ext cx="390832" cy="9449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3EA9F3C-F208-48CF-8E4E-085C17638379}"/>
              </a:ext>
            </a:extLst>
          </p:cNvPr>
          <p:cNvSpPr/>
          <p:nvPr/>
        </p:nvSpPr>
        <p:spPr>
          <a:xfrm>
            <a:off x="4970207" y="3478960"/>
            <a:ext cx="257651" cy="256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Curved Right 10">
            <a:extLst>
              <a:ext uri="{FF2B5EF4-FFF2-40B4-BE49-F238E27FC236}">
                <a16:creationId xmlns:a16="http://schemas.microsoft.com/office/drawing/2014/main" id="{3A82B639-CD53-44DE-BAA1-AAF0E7735FD3}"/>
              </a:ext>
            </a:extLst>
          </p:cNvPr>
          <p:cNvSpPr/>
          <p:nvPr/>
        </p:nvSpPr>
        <p:spPr>
          <a:xfrm rot="5400000">
            <a:off x="4530910" y="2843418"/>
            <a:ext cx="390832" cy="9449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2DCF1D-1BE4-4B8B-875D-D106DC9C7A93}"/>
              </a:ext>
            </a:extLst>
          </p:cNvPr>
          <p:cNvSpPr/>
          <p:nvPr/>
        </p:nvSpPr>
        <p:spPr>
          <a:xfrm>
            <a:off x="5069982" y="4362681"/>
            <a:ext cx="257651" cy="256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47AD91A3-C5CA-453E-A503-E769D907FAB0}"/>
              </a:ext>
            </a:extLst>
          </p:cNvPr>
          <p:cNvSpPr/>
          <p:nvPr/>
        </p:nvSpPr>
        <p:spPr>
          <a:xfrm rot="5400000">
            <a:off x="4630685" y="3727139"/>
            <a:ext cx="390832" cy="9449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13B21C-9FB9-440B-B4B5-A760EAD995C7}"/>
              </a:ext>
            </a:extLst>
          </p:cNvPr>
          <p:cNvSpPr/>
          <p:nvPr/>
        </p:nvSpPr>
        <p:spPr>
          <a:xfrm>
            <a:off x="3672348" y="4999703"/>
            <a:ext cx="1740310" cy="88490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5278A5-6CD0-46B6-A816-7B8AE767655B}"/>
              </a:ext>
            </a:extLst>
          </p:cNvPr>
          <p:cNvSpPr/>
          <p:nvPr/>
        </p:nvSpPr>
        <p:spPr>
          <a:xfrm>
            <a:off x="6523702" y="5278771"/>
            <a:ext cx="452285" cy="34773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7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4" grpId="0" animBg="1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10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Realize the real Gamma function is just an integral that we can numerically compute using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Simpson’s Rule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Let’s plot this integral over the domain of </a:t>
                </a:r>
                <a:r>
                  <a:rPr lang="en-US" sz="2400" b="1" dirty="0">
                    <a:ea typeface="Cambria Math" panose="02040503050406030204" pitchFamily="18" charset="0"/>
                  </a:rPr>
                  <a:t>real numbers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We will first plot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≤5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along with</a:t>
                </a:r>
                <a:r>
                  <a:rPr lang="en-US" sz="24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!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26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34E1F356-9C0E-4839-A956-AD4B2223A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799" y="4466590"/>
            <a:ext cx="4858402" cy="13171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plot_euler_gamma.py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D64635D-06B5-43F4-AD1A-E18222BAD455}"/>
              </a:ext>
            </a:extLst>
          </p:cNvPr>
          <p:cNvGrpSpPr/>
          <p:nvPr/>
        </p:nvGrpSpPr>
        <p:grpSpPr>
          <a:xfrm>
            <a:off x="4855723" y="4461208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4333AD6-9A19-41C1-A1C7-F85A3B862F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C0DFF8-CC94-491E-B2EF-5EE1D17CAC0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5E85C4-D83D-4CFB-9B2A-06F21A286DD6}"/>
              </a:ext>
            </a:extLst>
          </p:cNvPr>
          <p:cNvGrpSpPr/>
          <p:nvPr/>
        </p:nvGrpSpPr>
        <p:grpSpPr>
          <a:xfrm>
            <a:off x="3617226" y="4704196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9B54EC9-B836-4E82-AD61-B8C6EB4CAC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2388BC-8906-4FE6-BC9A-CDC5B4859CC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BC3885-7FBA-49A5-89F2-C622FD3EF31C}"/>
              </a:ext>
            </a:extLst>
          </p:cNvPr>
          <p:cNvGrpSpPr/>
          <p:nvPr/>
        </p:nvGrpSpPr>
        <p:grpSpPr>
          <a:xfrm>
            <a:off x="6832008" y="5408146"/>
            <a:ext cx="1064340" cy="369332"/>
            <a:chOff x="3647644" y="5421073"/>
            <a:chExt cx="1064340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232BC4-A2A5-4F50-9B61-EE9D2F9C7D2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FAAFA81-1284-4965-A0C9-CC0FDDEC83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580200-99CA-4FFD-AEB0-3FD121EA25D9}"/>
              </a:ext>
            </a:extLst>
          </p:cNvPr>
          <p:cNvGrpSpPr/>
          <p:nvPr/>
        </p:nvGrpSpPr>
        <p:grpSpPr>
          <a:xfrm>
            <a:off x="3801828" y="4938488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719DFC-7A1B-4872-9676-3E70D7F1451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25BE669-5CEA-416D-996F-9E64D64BAF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24C49DB4-ED05-4E16-A86E-B1E961F68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509" y="2905424"/>
            <a:ext cx="4748981" cy="9497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38AEE0-150A-4846-B655-D441E0A86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7510" y="1619665"/>
            <a:ext cx="4748980" cy="97207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0773B6D-CA92-468F-9FC2-12E2DFBCD72F}"/>
              </a:ext>
            </a:extLst>
          </p:cNvPr>
          <p:cNvSpPr txBox="1"/>
          <p:nvPr/>
        </p:nvSpPr>
        <p:spPr>
          <a:xfrm>
            <a:off x="265471" y="1782535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Imperative</a:t>
            </a:r>
          </a:p>
          <a:p>
            <a:pPr algn="ctr"/>
            <a:r>
              <a:rPr lang="en-US" b="1" dirty="0"/>
              <a:t>Procedural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A02C10-8CB3-4751-AD5D-E85C37412A78}"/>
              </a:ext>
            </a:extLst>
          </p:cNvPr>
          <p:cNvSpPr txBox="1"/>
          <p:nvPr/>
        </p:nvSpPr>
        <p:spPr>
          <a:xfrm>
            <a:off x="265471" y="3053178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Declarative</a:t>
            </a:r>
          </a:p>
          <a:p>
            <a:pPr algn="ctr"/>
            <a:r>
              <a:rPr lang="en-US" b="1" dirty="0"/>
              <a:t>Functional</a:t>
            </a:r>
          </a:p>
        </p:txBody>
      </p:sp>
    </p:spTree>
    <p:extLst>
      <p:ext uri="{BB962C8B-B14F-4D97-AF65-F5344CB8AC3E}">
        <p14:creationId xmlns:p14="http://schemas.microsoft.com/office/powerpoint/2010/main" val="303586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plot_euler_gamma.py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00324" y="1563088"/>
                <a:ext cx="3943350" cy="824758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00324" y="1563088"/>
                <a:ext cx="3943350" cy="82475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F5DB86-C0AF-41FB-8BE0-A7AC48455F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01" b="18113"/>
          <a:stretch/>
        </p:blipFill>
        <p:spPr>
          <a:xfrm>
            <a:off x="2499853" y="2785692"/>
            <a:ext cx="4276120" cy="32832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D64635D-06B5-43F4-AD1A-E18222BAD455}"/>
              </a:ext>
            </a:extLst>
          </p:cNvPr>
          <p:cNvGrpSpPr/>
          <p:nvPr/>
        </p:nvGrpSpPr>
        <p:grpSpPr>
          <a:xfrm>
            <a:off x="5749106" y="5621280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4333AD6-9A19-41C1-A1C7-F85A3B862F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C0DFF8-CC94-491E-B2EF-5EE1D17CAC0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5E85C4-D83D-4CFB-9B2A-06F21A286DD6}"/>
              </a:ext>
            </a:extLst>
          </p:cNvPr>
          <p:cNvGrpSpPr/>
          <p:nvPr/>
        </p:nvGrpSpPr>
        <p:grpSpPr>
          <a:xfrm>
            <a:off x="5749106" y="3990155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9B54EC9-B836-4E82-AD61-B8C6EB4CAC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2388BC-8906-4FE6-BC9A-CDC5B4859CC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BC3885-7FBA-49A5-89F2-C622FD3EF31C}"/>
              </a:ext>
            </a:extLst>
          </p:cNvPr>
          <p:cNvGrpSpPr/>
          <p:nvPr/>
        </p:nvGrpSpPr>
        <p:grpSpPr>
          <a:xfrm>
            <a:off x="4868506" y="3292578"/>
            <a:ext cx="1064340" cy="369332"/>
            <a:chOff x="3647644" y="5421073"/>
            <a:chExt cx="1064340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232BC4-A2A5-4F50-9B61-EE9D2F9C7D2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FAAFA81-1284-4965-A0C9-CC0FDDEC83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580200-99CA-4FFD-AEB0-3FD121EA25D9}"/>
              </a:ext>
            </a:extLst>
          </p:cNvPr>
          <p:cNvGrpSpPr/>
          <p:nvPr/>
        </p:nvGrpSpPr>
        <p:grpSpPr>
          <a:xfrm>
            <a:off x="6128570" y="3086957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719DFC-7A1B-4872-9676-3E70D7F1451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25BE669-5CEA-416D-996F-9E64D64BAF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E04BBD-51DD-48A2-9D5A-97F0F789CE0A}"/>
                  </a:ext>
                </a:extLst>
              </p:cNvPr>
              <p:cNvSpPr txBox="1"/>
              <p:nvPr/>
            </p:nvSpPr>
            <p:spPr>
              <a:xfrm>
                <a:off x="5944826" y="2192260"/>
                <a:ext cx="1863202" cy="2769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=0⟹ ??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E04BBD-51DD-48A2-9D5A-97F0F789C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826" y="2192260"/>
                <a:ext cx="1863202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137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1B052D32-8BBA-444A-AA8B-5C9413B1D2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36"/>
          <a:stretch/>
        </p:blipFill>
        <p:spPr>
          <a:xfrm>
            <a:off x="1505460" y="1594014"/>
            <a:ext cx="6133080" cy="4878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plot_euler_gamma.py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D64635D-06B5-43F4-AD1A-E18222BAD455}"/>
              </a:ext>
            </a:extLst>
          </p:cNvPr>
          <p:cNvGrpSpPr/>
          <p:nvPr/>
        </p:nvGrpSpPr>
        <p:grpSpPr>
          <a:xfrm>
            <a:off x="4166419" y="1759796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4333AD6-9A19-41C1-A1C7-F85A3B862F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C0DFF8-CC94-491E-B2EF-5EE1D17CAC0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5E85C4-D83D-4CFB-9B2A-06F21A286DD6}"/>
              </a:ext>
            </a:extLst>
          </p:cNvPr>
          <p:cNvGrpSpPr/>
          <p:nvPr/>
        </p:nvGrpSpPr>
        <p:grpSpPr>
          <a:xfrm>
            <a:off x="7733831" y="2143198"/>
            <a:ext cx="610697" cy="369332"/>
            <a:chOff x="4704120" y="2356972"/>
            <a:chExt cx="610697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9B54EC9-B836-4E82-AD61-B8C6EB4CAC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31248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2388BC-8906-4FE6-BC9A-CDC5B4859CCC}"/>
                </a:ext>
              </a:extLst>
            </p:cNvPr>
            <p:cNvSpPr txBox="1"/>
            <p:nvPr/>
          </p:nvSpPr>
          <p:spPr>
            <a:xfrm>
              <a:off x="4931359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BC3885-7FBA-49A5-89F2-C622FD3EF31C}"/>
              </a:ext>
            </a:extLst>
          </p:cNvPr>
          <p:cNvGrpSpPr/>
          <p:nvPr/>
        </p:nvGrpSpPr>
        <p:grpSpPr>
          <a:xfrm>
            <a:off x="7012605" y="2904420"/>
            <a:ext cx="1064340" cy="369332"/>
            <a:chOff x="3647644" y="5421073"/>
            <a:chExt cx="1064340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232BC4-A2A5-4F50-9B61-EE9D2F9C7D2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FAAFA81-1284-4965-A0C9-CC0FDDEC83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580200-99CA-4FFD-AEB0-3FD121EA25D9}"/>
              </a:ext>
            </a:extLst>
          </p:cNvPr>
          <p:cNvGrpSpPr/>
          <p:nvPr/>
        </p:nvGrpSpPr>
        <p:grpSpPr>
          <a:xfrm>
            <a:off x="5562915" y="2512530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719DFC-7A1B-4872-9676-3E70D7F1451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25BE669-5CEA-416D-996F-9E64D64BAF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6EB327A-ABC9-4AB1-804C-FBF268385A00}"/>
              </a:ext>
            </a:extLst>
          </p:cNvPr>
          <p:cNvGrpSpPr/>
          <p:nvPr/>
        </p:nvGrpSpPr>
        <p:grpSpPr>
          <a:xfrm>
            <a:off x="6547063" y="5738532"/>
            <a:ext cx="1068643" cy="369332"/>
            <a:chOff x="3647644" y="5359159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D2B75A-2520-476E-8605-831B06CF8B7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9D9ABA1-40E8-45BE-A1AC-535540A46A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634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4B358E-C992-43A7-A280-13552D83A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624" y="1273053"/>
            <a:ext cx="6892752" cy="53561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plot_euler_gamma.py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B7CF69-6F96-475E-B9A6-A4ED76D334C5}"/>
                  </a:ext>
                </a:extLst>
              </p:cNvPr>
              <p:cNvSpPr txBox="1"/>
              <p:nvPr/>
            </p:nvSpPr>
            <p:spPr>
              <a:xfrm>
                <a:off x="5574887" y="1747685"/>
                <a:ext cx="1677575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5!=</m:t>
                      </m:r>
                      <m:r>
                        <m:rPr>
                          <m:sty m:val="p"/>
                        </m:rPr>
                        <a:rPr lang="el-GR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=120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B7CF69-6F96-475E-B9A6-A4ED76D33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887" y="1747685"/>
                <a:ext cx="1677575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AC75EF-D0F0-48E6-946F-A4CF47D72499}"/>
                  </a:ext>
                </a:extLst>
              </p:cNvPr>
              <p:cNvSpPr txBox="1"/>
              <p:nvPr/>
            </p:nvSpPr>
            <p:spPr>
              <a:xfrm>
                <a:off x="6310438" y="5231525"/>
                <a:ext cx="1549334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4!=</m:t>
                      </m:r>
                      <m:r>
                        <m:rPr>
                          <m:sty m:val="p"/>
                        </m:rPr>
                        <a:rPr lang="el-GR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=24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AC75EF-D0F0-48E6-946F-A4CF47D72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438" y="5231525"/>
                <a:ext cx="1549334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03ADA17-3333-4518-B1C2-70D288F72AA7}"/>
                  </a:ext>
                </a:extLst>
              </p:cNvPr>
              <p:cNvSpPr txBox="1"/>
              <p:nvPr/>
            </p:nvSpPr>
            <p:spPr>
              <a:xfrm>
                <a:off x="3778659" y="5446447"/>
                <a:ext cx="1421095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3!=</m:t>
                      </m:r>
                      <m:r>
                        <m:rPr>
                          <m:sty m:val="p"/>
                        </m:rPr>
                        <a:rPr lang="el-GR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03ADA17-3333-4518-B1C2-70D288F72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659" y="5446447"/>
                <a:ext cx="1421095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36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8" grpId="0" animBg="1"/>
      <p:bldP spid="2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9BD276-9E42-48A1-BB0E-00C4631D7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147" y="1547316"/>
            <a:ext cx="6652297" cy="4730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plot_euler_gamma.py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6E271287-FC85-4BE1-BDB8-17F8DC0944F3}"/>
              </a:ext>
            </a:extLst>
          </p:cNvPr>
          <p:cNvSpPr/>
          <p:nvPr/>
        </p:nvSpPr>
        <p:spPr>
          <a:xfrm>
            <a:off x="402397" y="3739008"/>
            <a:ext cx="1451682" cy="934574"/>
          </a:xfrm>
          <a:prstGeom prst="wedgeRectCallout">
            <a:avLst>
              <a:gd name="adj1" fmla="val 79868"/>
              <a:gd name="adj2" fmla="val 63928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Uncomment lines 55-56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F0D84A9-8323-47C5-BE96-4288492F118E}"/>
              </a:ext>
            </a:extLst>
          </p:cNvPr>
          <p:cNvGrpSpPr/>
          <p:nvPr/>
        </p:nvGrpSpPr>
        <p:grpSpPr>
          <a:xfrm>
            <a:off x="4033684" y="4673582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3B755DA-7A53-445F-9C12-DD6A47D6AC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8A0A4C-1EB7-400F-B79F-D8791AD70C3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668559-1F0E-4A94-967F-144EF279555A}"/>
              </a:ext>
            </a:extLst>
          </p:cNvPr>
          <p:cNvGrpSpPr/>
          <p:nvPr/>
        </p:nvGrpSpPr>
        <p:grpSpPr>
          <a:xfrm>
            <a:off x="4188542" y="4889940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58502EC-E74B-4D38-BBFA-140B9D347D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D5B268-7707-4EE5-BE76-A3C62C8EA95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249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0F0C97-8777-4772-8C0B-1C06D8877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98" y="1273053"/>
            <a:ext cx="6683004" cy="5356151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plot_euler_gamma.py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B7CF69-6F96-475E-B9A6-A4ED76D334C5}"/>
                  </a:ext>
                </a:extLst>
              </p:cNvPr>
              <p:cNvSpPr txBox="1"/>
              <p:nvPr/>
            </p:nvSpPr>
            <p:spPr>
              <a:xfrm>
                <a:off x="5862477" y="1681319"/>
                <a:ext cx="1421095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2!=</m:t>
                      </m:r>
                      <m:r>
                        <m:rPr>
                          <m:sty m:val="p"/>
                        </m:rPr>
                        <a:rPr lang="el-GR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B7CF69-6F96-475E-B9A6-A4ED76D33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2477" y="1681319"/>
                <a:ext cx="1421095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AC75EF-D0F0-48E6-946F-A4CF47D72499}"/>
                  </a:ext>
                </a:extLst>
              </p:cNvPr>
              <p:cNvSpPr txBox="1"/>
              <p:nvPr/>
            </p:nvSpPr>
            <p:spPr>
              <a:xfrm>
                <a:off x="4734892" y="5009725"/>
                <a:ext cx="1838132" cy="57522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!=</m:t>
                      </m:r>
                      <m:r>
                        <m:rPr>
                          <m:sty m:val="p"/>
                        </m:rPr>
                        <a:rPr lang="el-GR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1.5</m:t>
                          </m:r>
                        </m:e>
                      </m:d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US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AC75EF-D0F0-48E6-946F-A4CF47D72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892" y="5009725"/>
                <a:ext cx="1838132" cy="5752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03ADA17-3333-4518-B1C2-70D288F72AA7}"/>
                  </a:ext>
                </a:extLst>
              </p:cNvPr>
              <p:cNvSpPr txBox="1"/>
              <p:nvPr/>
            </p:nvSpPr>
            <p:spPr>
              <a:xfrm>
                <a:off x="3099286" y="4414061"/>
                <a:ext cx="1421095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1!=</m:t>
                      </m:r>
                      <m:r>
                        <m:rPr>
                          <m:sty m:val="p"/>
                        </m:rPr>
                        <a:rPr lang="el-GR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03ADA17-3333-4518-B1C2-70D288F72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286" y="4414061"/>
                <a:ext cx="1421095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B0699AD0-97D9-4FD2-AAB6-EED987129C7D}"/>
              </a:ext>
            </a:extLst>
          </p:cNvPr>
          <p:cNvSpPr/>
          <p:nvPr/>
        </p:nvSpPr>
        <p:spPr>
          <a:xfrm>
            <a:off x="3069789" y="4977580"/>
            <a:ext cx="182880" cy="18288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B4CC59AE-FC1C-40D0-A931-120FB572CA83}"/>
              </a:ext>
            </a:extLst>
          </p:cNvPr>
          <p:cNvCxnSpPr>
            <a:stCxn id="7" idx="4"/>
            <a:endCxn id="28" idx="1"/>
          </p:cNvCxnSpPr>
          <p:nvPr/>
        </p:nvCxnSpPr>
        <p:spPr>
          <a:xfrm rot="16200000" flipH="1">
            <a:off x="3879622" y="4442066"/>
            <a:ext cx="136876" cy="1573663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1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8" grpId="0" animBg="1"/>
      <p:bldP spid="29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39" y="3295666"/>
            <a:ext cx="257143" cy="352381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1014819" y="1436225"/>
            <a:ext cx="6771411" cy="820067"/>
            <a:chOff x="668233" y="1436225"/>
            <a:chExt cx="6771411" cy="820067"/>
          </a:xfrm>
        </p:grpSpPr>
        <p:grpSp>
          <p:nvGrpSpPr>
            <p:cNvPr id="12" name="Group 11"/>
            <p:cNvGrpSpPr/>
            <p:nvPr/>
          </p:nvGrpSpPr>
          <p:grpSpPr>
            <a:xfrm>
              <a:off x="2070417" y="1479354"/>
              <a:ext cx="5369227" cy="776938"/>
              <a:chOff x="2070417" y="1479354"/>
              <a:chExt cx="5369227" cy="7769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2070417" y="1479354"/>
                    <a:ext cx="5369227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5−4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4+5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3−4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70417" y="1479354"/>
                    <a:ext cx="5369227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795" b="-8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4661881" y="1886960"/>
                    <a:ext cx="1027141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=9−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61881" y="1886960"/>
                    <a:ext cx="102714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976" r="-5952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3" name="TextBox 22"/>
            <p:cNvSpPr txBox="1"/>
            <p:nvPr/>
          </p:nvSpPr>
          <p:spPr>
            <a:xfrm>
              <a:off x="668233" y="1436225"/>
              <a:ext cx="1386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7030A0"/>
                  </a:solidFill>
                </a:rPr>
                <a:t>Sum: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89038" y="2706969"/>
            <a:ext cx="7487072" cy="845690"/>
            <a:chOff x="442452" y="2371240"/>
            <a:chExt cx="7487072" cy="845690"/>
          </a:xfrm>
        </p:grpSpPr>
        <p:grpSp>
          <p:nvGrpSpPr>
            <p:cNvPr id="21" name="Group 20"/>
            <p:cNvGrpSpPr/>
            <p:nvPr/>
          </p:nvGrpSpPr>
          <p:grpSpPr>
            <a:xfrm>
              <a:off x="2054582" y="2393651"/>
              <a:ext cx="5874942" cy="823279"/>
              <a:chOff x="2054582" y="2341772"/>
              <a:chExt cx="5874942" cy="8232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2054582" y="2341772"/>
                    <a:ext cx="5874942" cy="41684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5−4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4−5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3−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54582" y="2341772"/>
                    <a:ext cx="5874942" cy="41684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4661881" y="2795719"/>
                    <a:ext cx="1426288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=−1+7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61881" y="2795719"/>
                    <a:ext cx="1426288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709" r="-3846"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TextBox 24"/>
            <p:cNvSpPr txBox="1"/>
            <p:nvPr/>
          </p:nvSpPr>
          <p:spPr>
            <a:xfrm>
              <a:off x="442452" y="2371240"/>
              <a:ext cx="16121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7030A0"/>
                  </a:solidFill>
                </a:rPr>
                <a:t>Difference: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203078" y="4003336"/>
            <a:ext cx="7131914" cy="2239756"/>
            <a:chOff x="804872" y="3306255"/>
            <a:chExt cx="7131914" cy="2239756"/>
          </a:xfrm>
        </p:grpSpPr>
        <p:grpSp>
          <p:nvGrpSpPr>
            <p:cNvPr id="30" name="Group 29"/>
            <p:cNvGrpSpPr/>
            <p:nvPr/>
          </p:nvGrpSpPr>
          <p:grpSpPr>
            <a:xfrm>
              <a:off x="1290727" y="3963303"/>
              <a:ext cx="3241942" cy="1582708"/>
              <a:chOff x="1290727" y="3963303"/>
              <a:chExt cx="3241942" cy="1582708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90727" y="4202986"/>
                <a:ext cx="2314575" cy="1343025"/>
              </a:xfrm>
              <a:prstGeom prst="rect">
                <a:avLst/>
              </a:prstGeom>
            </p:spPr>
          </p:pic>
          <p:cxnSp>
            <p:nvCxnSpPr>
              <p:cNvPr id="16" name="Straight Arrow Connector 15"/>
              <p:cNvCxnSpPr>
                <a:cxnSpLocks/>
              </p:cNvCxnSpPr>
              <p:nvPr/>
            </p:nvCxnSpPr>
            <p:spPr>
              <a:xfrm flipV="1">
                <a:off x="3434119" y="3963303"/>
                <a:ext cx="1098550" cy="69850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>
              <a:off x="6543877" y="4001635"/>
              <a:ext cx="844147" cy="487362"/>
              <a:chOff x="6543877" y="4001635"/>
              <a:chExt cx="844147" cy="487362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59452" y="4222330"/>
                <a:ext cx="528572" cy="266667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  <p:cxnSp>
            <p:nvCxnSpPr>
              <p:cNvPr id="11" name="Straight Arrow Connector 10"/>
              <p:cNvCxnSpPr>
                <a:cxnSpLocks/>
              </p:cNvCxnSpPr>
              <p:nvPr/>
            </p:nvCxnSpPr>
            <p:spPr>
              <a:xfrm flipH="1" flipV="1">
                <a:off x="6543877" y="4001635"/>
                <a:ext cx="263429" cy="22069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/>
            <p:cNvGrpSpPr/>
            <p:nvPr/>
          </p:nvGrpSpPr>
          <p:grpSpPr>
            <a:xfrm>
              <a:off x="804872" y="3306255"/>
              <a:ext cx="7131914" cy="1266063"/>
              <a:chOff x="458286" y="3306255"/>
              <a:chExt cx="7131914" cy="1266063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2054582" y="3354288"/>
                <a:ext cx="5535618" cy="1218030"/>
                <a:chOff x="2054582" y="3354288"/>
                <a:chExt cx="5535618" cy="121803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/>
                    <p:cNvSpPr txBox="1"/>
                    <p:nvPr/>
                  </p:nvSpPr>
                  <p:spPr>
                    <a:xfrm>
                      <a:off x="2054582" y="3354288"/>
                      <a:ext cx="553561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4+3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5−4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=20−16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+15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−12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8" name="TextBox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54582" y="3354288"/>
                      <a:ext cx="5535618" cy="36933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t="-1667" r="-110" b="-8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4262734" y="3778637"/>
                      <a:ext cx="190295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=20−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+12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9" name="TextBox 1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62734" y="3778637"/>
                      <a:ext cx="1902957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1278" r="-3514" b="-65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4282604" y="4202986"/>
                      <a:ext cx="119705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=32−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0" name="TextBox 1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82604" y="4202986"/>
                      <a:ext cx="1197059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2041" r="-4592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6" name="TextBox 25"/>
              <p:cNvSpPr txBox="1"/>
              <p:nvPr/>
            </p:nvSpPr>
            <p:spPr>
              <a:xfrm>
                <a:off x="458286" y="3306255"/>
                <a:ext cx="16121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b="1" dirty="0">
                    <a:solidFill>
                      <a:srgbClr val="7030A0"/>
                    </a:solidFill>
                  </a:rPr>
                  <a:t>Product: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713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Euler was a mathematical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pathfinder</a:t>
                </a:r>
                <a:r>
                  <a:rPr lang="en-US" sz="2400" dirty="0">
                    <a:ea typeface="Cambria Math" panose="02040503050406030204" pitchFamily="18" charset="0"/>
                  </a:rPr>
                  <a:t> – he liked to bend the rules and push the boundaries of existing functions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He asked, “what is the factorial of a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fraction</a:t>
                </a:r>
                <a:r>
                  <a:rPr lang="en-US" sz="2400" dirty="0">
                    <a:ea typeface="Cambria Math" panose="02040503050406030204" pitchFamily="18" charset="0"/>
                  </a:rPr>
                  <a:t>?”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He also asked, “what is the factorial of a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negative</a:t>
                </a:r>
                <a:r>
                  <a:rPr lang="en-US" sz="2400" dirty="0">
                    <a:ea typeface="Cambria Math" panose="02040503050406030204" pitchFamily="18" charset="0"/>
                  </a:rPr>
                  <a:t> number?”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We can clearly see in the plot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!</m:t>
                    </m:r>
                    <m:r>
                      <a:rPr lang="en-US" sz="2400" b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But Euler went farther and proved these two gems:</a:t>
                </a: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=0.8862269…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ra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1.7724538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r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EC7414-97C1-434D-8125-2735EE329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87" y="276600"/>
            <a:ext cx="1149301" cy="90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4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FE6E5B-0D8B-47C6-B61F-7442E0F36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31F6EB-7EE2-47FC-8B51-FF69C32F8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600893"/>
            <a:ext cx="2197010" cy="58919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9214F4-340F-40C8-B84D-517AF0871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826" y="4763324"/>
            <a:ext cx="4809524" cy="885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69334C-3EFF-47FC-8E83-4947B4B45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826" y="756319"/>
            <a:ext cx="4756363" cy="343222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E31D7DD-91C8-4519-8084-FFBE48EF7B78}"/>
              </a:ext>
            </a:extLst>
          </p:cNvPr>
          <p:cNvGrpSpPr/>
          <p:nvPr/>
        </p:nvGrpSpPr>
        <p:grpSpPr>
          <a:xfrm>
            <a:off x="7173246" y="4674320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49CED84-DC69-4DBD-88AA-D99A68741F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3B8189-8C25-4E33-A45F-8E082F5A992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9E4CB320-F07A-4D52-B419-304280223DDE}"/>
              </a:ext>
            </a:extLst>
          </p:cNvPr>
          <p:cNvSpPr/>
          <p:nvPr/>
        </p:nvSpPr>
        <p:spPr>
          <a:xfrm>
            <a:off x="5257801" y="907026"/>
            <a:ext cx="272845" cy="3392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E5D94E-2F1D-4DFC-A671-C7DC235EC86A}"/>
              </a:ext>
            </a:extLst>
          </p:cNvPr>
          <p:cNvSpPr/>
          <p:nvPr/>
        </p:nvSpPr>
        <p:spPr>
          <a:xfrm>
            <a:off x="4594122" y="4970206"/>
            <a:ext cx="31709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D50094-1351-4AAF-A24F-1B8D6F52B030}"/>
              </a:ext>
            </a:extLst>
          </p:cNvPr>
          <p:cNvSpPr/>
          <p:nvPr/>
        </p:nvSpPr>
        <p:spPr>
          <a:xfrm>
            <a:off x="1907611" y="5781369"/>
            <a:ext cx="244501" cy="3687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6CB9B7E-0FDC-487A-8209-6FAF6D904A82}"/>
              </a:ext>
            </a:extLst>
          </p:cNvPr>
          <p:cNvCxnSpPr>
            <a:stCxn id="10" idx="1"/>
            <a:endCxn id="11" idx="3"/>
          </p:cNvCxnSpPr>
          <p:nvPr/>
        </p:nvCxnSpPr>
        <p:spPr>
          <a:xfrm rot="10800000" flipV="1">
            <a:off x="2152112" y="5154872"/>
            <a:ext cx="2442010" cy="810852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12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38053"/>
                <a:ext cx="7886700" cy="4629884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Only the set of complex numbers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400" dirty="0"/>
                  <a:t> is closed under both division and radicals</a:t>
                </a:r>
              </a:p>
              <a:p>
                <a:pPr marL="457200" lvl="1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numerators in the Taylor series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2400" dirty="0"/>
                  <a:t> can be complex numbers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Euler’s Identity shows a deep relationship between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the five most important constants</a:t>
                </a:r>
                <a:r>
                  <a:rPr lang="en-US" sz="2400" dirty="0"/>
                  <a:t> in all of Mathematics!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Analytic continuation can be used to extend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factorial function</a:t>
                </a:r>
                <a:r>
                  <a:rPr lang="en-US" sz="2400" dirty="0"/>
                  <a:t> to include both the Real </a:t>
                </a:r>
                <a:r>
                  <a:rPr lang="en-US" sz="2400" u="sng" dirty="0"/>
                  <a:t>and</a:t>
                </a:r>
                <a:r>
                  <a:rPr lang="en-US" sz="2400" dirty="0"/>
                  <a:t> Complex domains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 err="1">
                    <a:solidFill>
                      <a:srgbClr val="7030A0"/>
                    </a:solidFill>
                  </a:rPr>
                  <a:t>matplotlib.pyplot</a:t>
                </a:r>
                <a:r>
                  <a:rPr lang="en-US" sz="2400" dirty="0"/>
                  <a:t> functions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 </a:t>
                </a:r>
                <a:r>
                  <a:rPr lang="en-US" sz="2400" dirty="0"/>
                  <a:t>allow you to save a plot as image (JPG, PNG, etc.) and as an Adobe PDF which is great when making science posters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38053"/>
                <a:ext cx="7886700" cy="4629884"/>
              </a:xfrm>
              <a:blipFill>
                <a:blip r:embed="rId2"/>
                <a:stretch>
                  <a:fillRect l="-1005" t="-1845" r="-232" b="-10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92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Now you know…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630936" y="1554480"/>
                <a:ext cx="7891272" cy="488289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Napier’s logarithm down converts </a:t>
                </a:r>
                <a:r>
                  <a:rPr lang="en-US" sz="2400" b="1" dirty="0"/>
                  <a:t>multiplication</a:t>
                </a:r>
                <a:r>
                  <a:rPr lang="en-US" sz="2400" dirty="0"/>
                  <a:t> into easier addition: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𝐴𝑁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func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De Moivre’s Formula down converts </a:t>
                </a:r>
                <a:r>
                  <a:rPr lang="en-US" sz="2400" b="1" dirty="0"/>
                  <a:t>exponentiation</a:t>
                </a:r>
                <a:r>
                  <a:rPr lang="en-US" sz="2400" dirty="0"/>
                  <a:t> into easier multiplication:</a:t>
                </a:r>
              </a:p>
              <a:p>
                <a:pPr marL="0" indent="0">
                  <a:spcBef>
                    <a:spcPts val="1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unc>
                                    <m:funcPr>
                                      <m:ctrlP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Euler’s Formula is considered the most </a:t>
                </a:r>
                <a:r>
                  <a:rPr lang="en-US" sz="2400" b="1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useful</a:t>
                </a:r>
                <a:r>
                  <a:rPr lang="en-US" sz="2400" dirty="0"/>
                  <a:t> equation in all of mathematics!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Euler's Formula is a crucial element of </a:t>
                </a:r>
                <a:r>
                  <a:rPr lang="en-US" sz="2400" b="1" dirty="0"/>
                  <a:t>Fourier Analysis</a:t>
                </a:r>
                <a:r>
                  <a:rPr lang="en-US" sz="2400" dirty="0"/>
                  <a:t>, and hence a foundational concept in Quantum Mechanics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0936" y="1554480"/>
                <a:ext cx="7891272" cy="4882896"/>
              </a:xfrm>
              <a:blipFill>
                <a:blip r:embed="rId2"/>
                <a:stretch>
                  <a:fillRect l="-1082" t="-1748" r="-1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7880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Now you know…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30936" y="1554480"/>
            <a:ext cx="7891272" cy="4782312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400" dirty="0"/>
              <a:t>Functional equations essentially summarize the behavior of an infinite series</a:t>
            </a:r>
          </a:p>
          <a:p>
            <a:pPr lvl="1">
              <a:spcAft>
                <a:spcPts val="1200"/>
              </a:spcAft>
            </a:pPr>
            <a:r>
              <a:rPr lang="en-US" sz="2000" dirty="0"/>
              <a:t>They provide a shortcut to determine the converged limit without having to loop through every element</a:t>
            </a:r>
          </a:p>
          <a:p>
            <a:pPr lvl="1">
              <a:spcAft>
                <a:spcPts val="1200"/>
              </a:spcAft>
            </a:pPr>
            <a:r>
              <a:rPr lang="en-US" sz="2000" dirty="0"/>
              <a:t>They often allow you to </a:t>
            </a:r>
            <a:r>
              <a:rPr lang="en-US" sz="2000" b="1" dirty="0">
                <a:solidFill>
                  <a:srgbClr val="0070C0"/>
                </a:solidFill>
              </a:rPr>
              <a:t>extend the domain </a:t>
            </a:r>
            <a:r>
              <a:rPr lang="en-US" sz="2000" dirty="0"/>
              <a:t>of the series to evaluate points that at first seem impossible</a:t>
            </a:r>
          </a:p>
          <a:p>
            <a:pPr lvl="1">
              <a:spcAft>
                <a:spcPts val="1200"/>
              </a:spcAft>
            </a:pPr>
            <a:r>
              <a:rPr lang="en-US" sz="2000" dirty="0"/>
              <a:t>What is means for two algebraically different functions </a:t>
            </a:r>
            <a:r>
              <a:rPr lang="en-US" sz="2000" b="1" dirty="0">
                <a:solidFill>
                  <a:srgbClr val="FF0000"/>
                </a:solidFill>
              </a:rPr>
              <a:t>to be the same</a:t>
            </a:r>
            <a:r>
              <a:rPr lang="en-US" sz="2000" dirty="0"/>
              <a:t> is a tricky question – especially when you are only interested in certain points along the domain!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It is interesting to break the rules and </a:t>
            </a:r>
            <a:r>
              <a:rPr lang="en-US" sz="2400" b="1" dirty="0">
                <a:solidFill>
                  <a:srgbClr val="00B050"/>
                </a:solidFill>
              </a:rPr>
              <a:t>insert unexpected values</a:t>
            </a:r>
            <a:r>
              <a:rPr lang="en-US" sz="2400" dirty="0"/>
              <a:t> into existing formulas to see what happens – be a mathematical </a:t>
            </a:r>
            <a:r>
              <a:rPr lang="en-US" sz="2400" b="1" dirty="0">
                <a:solidFill>
                  <a:srgbClr val="7030A0"/>
                </a:solidFill>
              </a:rPr>
              <a:t>renegade</a:t>
            </a:r>
            <a:r>
              <a:rPr lang="en-US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6855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494" y="2650444"/>
            <a:ext cx="257143" cy="3523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677B3E9-C61B-46BD-B1EF-CB8AAC1278B0}"/>
                  </a:ext>
                </a:extLst>
              </p:cNvPr>
              <p:cNvSpPr txBox="1"/>
              <p:nvPr/>
            </p:nvSpPr>
            <p:spPr>
              <a:xfrm>
                <a:off x="2411361" y="2925291"/>
                <a:ext cx="5671168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5−4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5−4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5+4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5+4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8+31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677B3E9-C61B-46BD-B1EF-CB8AAC127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361" y="2925291"/>
                <a:ext cx="5671168" cy="7689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95409E91-345F-4EEA-BB7A-EF98FA913FBC}"/>
              </a:ext>
            </a:extLst>
          </p:cNvPr>
          <p:cNvGrpSpPr/>
          <p:nvPr/>
        </p:nvGrpSpPr>
        <p:grpSpPr>
          <a:xfrm>
            <a:off x="813005" y="1743428"/>
            <a:ext cx="2736168" cy="768993"/>
            <a:chOff x="628650" y="2879054"/>
            <a:chExt cx="2736168" cy="7689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C1D7565-8D89-45AA-9712-367AB33144F2}"/>
                    </a:ext>
                  </a:extLst>
                </p:cNvPr>
                <p:cNvSpPr txBox="1"/>
                <p:nvPr/>
              </p:nvSpPr>
              <p:spPr>
                <a:xfrm>
                  <a:off x="2227006" y="2879054"/>
                  <a:ext cx="1137812" cy="7689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4+3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5−4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C1D7565-8D89-45AA-9712-367AB33144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7006" y="2879054"/>
                  <a:ext cx="1137812" cy="7689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D7D99A7-3DE0-4CBC-8130-EA4FF86695D7}"/>
                </a:ext>
              </a:extLst>
            </p:cNvPr>
            <p:cNvSpPr txBox="1"/>
            <p:nvPr/>
          </p:nvSpPr>
          <p:spPr>
            <a:xfrm>
              <a:off x="628650" y="3003684"/>
              <a:ext cx="1386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7030A0"/>
                  </a:solidFill>
                </a:rPr>
                <a:t>Division: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243F63-C145-4A38-BD78-1A32D5D666A4}"/>
                  </a:ext>
                </a:extLst>
              </p:cNvPr>
              <p:cNvSpPr txBox="1"/>
              <p:nvPr/>
            </p:nvSpPr>
            <p:spPr>
              <a:xfrm>
                <a:off x="2199354" y="4394249"/>
                <a:ext cx="1946787" cy="806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41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41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243F63-C145-4A38-BD78-1A32D5D66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9354" y="4394249"/>
                <a:ext cx="1946787" cy="8066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B2DB223F-A847-4EFA-B88F-3347FAA0D72D}"/>
              </a:ext>
            </a:extLst>
          </p:cNvPr>
          <p:cNvSpPr txBox="1"/>
          <p:nvPr/>
        </p:nvSpPr>
        <p:spPr>
          <a:xfrm>
            <a:off x="3853016" y="3726149"/>
            <a:ext cx="2662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Complex Conjugate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6B6897D-13B3-4BC6-A118-9CB07410D93B}"/>
              </a:ext>
            </a:extLst>
          </p:cNvPr>
          <p:cNvSpPr/>
          <p:nvPr/>
        </p:nvSpPr>
        <p:spPr>
          <a:xfrm>
            <a:off x="3886200" y="3350409"/>
            <a:ext cx="2595716" cy="3956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45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36" grpId="0"/>
      <p:bldP spid="3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28650" y="2961249"/>
                <a:ext cx="3886200" cy="2326047"/>
              </a:xfrm>
              <a:ln>
                <a:noFill/>
              </a:ln>
            </p:spPr>
            <p:txBody>
              <a:bodyPr>
                <a:noAutofit/>
              </a:bodyPr>
              <a:lstStyle/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Addition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Subtraction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Multiplication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Division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8650" y="2961249"/>
                <a:ext cx="3886200" cy="2326047"/>
              </a:xfrm>
              <a:blipFill>
                <a:blip r:embed="rId3"/>
                <a:stretch>
                  <a:fillRect t="-36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CCEE4E3-0851-4C1B-8C99-9BF54EC15EC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629150" y="2961249"/>
                <a:ext cx="3886200" cy="2326047"/>
              </a:xfrm>
            </p:spPr>
            <p:txBody>
              <a:bodyPr/>
              <a:lstStyle/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Exponentiation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Conjugation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Modulus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Argument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CCEE4E3-0851-4C1B-8C99-9BF54EC15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629150" y="2961249"/>
                <a:ext cx="3886200" cy="2326047"/>
              </a:xfrm>
              <a:blipFill>
                <a:blip r:embed="rId4"/>
                <a:stretch>
                  <a:fillRect t="-3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6EA940-14A5-4283-9FF4-0FB981F4954E}"/>
                  </a:ext>
                </a:extLst>
              </p:cNvPr>
              <p:cNvSpPr txBox="1"/>
              <p:nvPr/>
            </p:nvSpPr>
            <p:spPr>
              <a:xfrm>
                <a:off x="2003015" y="1690689"/>
                <a:ext cx="5137969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en-US" sz="2800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endParaRPr lang="en-US" sz="2800" dirty="0">
                  <a:ea typeface="Cambria Math" panose="02040503050406030204" pitchFamily="18" charset="0"/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en-US" sz="2800" dirty="0">
                    <a:ea typeface="Cambria Math" panose="02040503050406030204" pitchFamily="18" charset="0"/>
                  </a:rPr>
                  <a:t>write Python code to display: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6EA940-14A5-4283-9FF4-0FB981F49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015" y="1690689"/>
                <a:ext cx="5137969" cy="954107"/>
              </a:xfrm>
              <a:prstGeom prst="rect">
                <a:avLst/>
              </a:prstGeom>
              <a:blipFill>
                <a:blip r:embed="rId5"/>
                <a:stretch>
                  <a:fillRect t="-5732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complex_algebra.py</a:t>
            </a:r>
          </a:p>
        </p:txBody>
      </p:sp>
    </p:spTree>
    <p:extLst>
      <p:ext uri="{BB962C8B-B14F-4D97-AF65-F5344CB8AC3E}">
        <p14:creationId xmlns:p14="http://schemas.microsoft.com/office/powerpoint/2010/main" val="429246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complex_algebra.py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D02F32-FB1A-4B06-A67E-51AF550C1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381" y="1561002"/>
            <a:ext cx="3895238" cy="456190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C3C146C-AC15-4A41-8A1F-BD2CE4F46894}"/>
              </a:ext>
            </a:extLst>
          </p:cNvPr>
          <p:cNvGrpSpPr/>
          <p:nvPr/>
        </p:nvGrpSpPr>
        <p:grpSpPr>
          <a:xfrm>
            <a:off x="5270796" y="1650364"/>
            <a:ext cx="1076632" cy="369332"/>
            <a:chOff x="4968362" y="2079211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FA3FC06-B646-4D6D-9BA2-3B19984063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6176A7-BA82-48B5-B973-1D84BE233B3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18CD7-7502-4F58-9FA8-D8AA23221980}"/>
              </a:ext>
            </a:extLst>
          </p:cNvPr>
          <p:cNvGrpSpPr/>
          <p:nvPr/>
        </p:nvGrpSpPr>
        <p:grpSpPr>
          <a:xfrm>
            <a:off x="4310329" y="2015108"/>
            <a:ext cx="1076632" cy="369332"/>
            <a:chOff x="4704120" y="2356972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F450353-407E-4EDC-B734-F0C78128D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681427-FF18-4718-8CEF-2D8C348FB13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F73A905-F94F-4ACF-BD9A-3D2EFCA7F1E3}"/>
              </a:ext>
            </a:extLst>
          </p:cNvPr>
          <p:cNvGrpSpPr/>
          <p:nvPr/>
        </p:nvGrpSpPr>
        <p:grpSpPr>
          <a:xfrm>
            <a:off x="5392141" y="2427136"/>
            <a:ext cx="1068643" cy="369332"/>
            <a:chOff x="3647644" y="4910075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D135B66-A43C-4D4B-AC18-56690738D72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B30CECD-54EC-4939-B5FA-6D0C59D5FC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93523F0-4659-4E37-8950-80AE70113294}"/>
              </a:ext>
            </a:extLst>
          </p:cNvPr>
          <p:cNvGrpSpPr/>
          <p:nvPr/>
        </p:nvGrpSpPr>
        <p:grpSpPr>
          <a:xfrm>
            <a:off x="5876242" y="3460774"/>
            <a:ext cx="1064340" cy="369332"/>
            <a:chOff x="3647644" y="5421073"/>
            <a:chExt cx="1064340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53D4C24-52A8-45A0-BA10-ADBB4DF93FD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54BFFEF-5B48-44BD-920F-F1FE193039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510609-3CC1-4F1F-8F2F-C2E82CB32FD8}"/>
              </a:ext>
            </a:extLst>
          </p:cNvPr>
          <p:cNvGrpSpPr/>
          <p:nvPr/>
        </p:nvGrpSpPr>
        <p:grpSpPr>
          <a:xfrm>
            <a:off x="5167739" y="3821832"/>
            <a:ext cx="1068643" cy="369332"/>
            <a:chOff x="3647644" y="5359159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734570C-ECCA-49C1-A963-CB5B62D5A26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AD2ED09-3F5D-4636-8B7B-C10687D5BE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2D521F9-6179-416C-A8F9-F0F35D4A5341}"/>
              </a:ext>
            </a:extLst>
          </p:cNvPr>
          <p:cNvGrpSpPr/>
          <p:nvPr/>
        </p:nvGrpSpPr>
        <p:grpSpPr>
          <a:xfrm>
            <a:off x="6000841" y="4346926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8F6B52-0304-43D3-A020-D9DAC748A26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9CB960C-9A95-49F0-B06C-7FE8711880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AB6385C-B365-4419-95DE-C7AE42819CD1}"/>
              </a:ext>
            </a:extLst>
          </p:cNvPr>
          <p:cNvGrpSpPr/>
          <p:nvPr/>
        </p:nvGrpSpPr>
        <p:grpSpPr>
          <a:xfrm>
            <a:off x="5473623" y="4902426"/>
            <a:ext cx="1084769" cy="369332"/>
            <a:chOff x="3912011" y="6259384"/>
            <a:chExt cx="1084769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BBA8FFC-A22E-4C3D-95E6-21EE639FA0ED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81F969F-FFF8-49BC-994D-82EDECD851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E1D5B80-ACA4-42C8-9A9E-DEB471BCAE42}"/>
              </a:ext>
            </a:extLst>
          </p:cNvPr>
          <p:cNvGrpSpPr/>
          <p:nvPr/>
        </p:nvGrpSpPr>
        <p:grpSpPr>
          <a:xfrm>
            <a:off x="5355055" y="5443956"/>
            <a:ext cx="1084769" cy="369332"/>
            <a:chOff x="3912011" y="6259384"/>
            <a:chExt cx="1084769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FFF10E3-AD1D-45F5-98B6-6FB3D6ED35E4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35CB4A8-3FDD-47C6-8870-720E1CD875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F46015E1-F821-453F-9343-FC8FFA6A1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7012" y="5008972"/>
            <a:ext cx="1263307" cy="94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1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complex_algebra.py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E0472A-C618-4A38-A531-7CAB89B643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21"/>
          <a:stretch/>
        </p:blipFill>
        <p:spPr>
          <a:xfrm>
            <a:off x="1238666" y="1904699"/>
            <a:ext cx="6666667" cy="24460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859B65-FFDA-4B75-A64E-25061C705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577" y="2962428"/>
            <a:ext cx="2504773" cy="32540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093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5519</TotalTime>
  <Words>2406</Words>
  <Application>Microsoft Office PowerPoint</Application>
  <PresentationFormat>On-screen Show (4:3)</PresentationFormat>
  <Paragraphs>472</Paragraphs>
  <Slides>54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Office Theme</vt:lpstr>
      <vt:lpstr>PowerPoint Presentation</vt:lpstr>
      <vt:lpstr>Section Goals</vt:lpstr>
      <vt:lpstr>Complex Numbers</vt:lpstr>
      <vt:lpstr>Complex Numbers</vt:lpstr>
      <vt:lpstr>Complex Algebra</vt:lpstr>
      <vt:lpstr>Complex Algebra</vt:lpstr>
      <vt:lpstr>Open complex_algebra.py</vt:lpstr>
      <vt:lpstr>Edit complex_algebra.py</vt:lpstr>
      <vt:lpstr>Edit complex_algebra.py</vt:lpstr>
      <vt:lpstr>Run complex_algebra.py</vt:lpstr>
      <vt:lpstr>Representation Theory</vt:lpstr>
      <vt:lpstr>Unique Factorization Domains</vt:lpstr>
      <vt:lpstr>Unique Factorization Domains</vt:lpstr>
      <vt:lpstr>Open complex_factorization.py</vt:lpstr>
      <vt:lpstr>Run complex_factorization.py</vt:lpstr>
      <vt:lpstr>Research Questions</vt:lpstr>
      <vt:lpstr>Research Questions</vt:lpstr>
      <vt:lpstr>Why is e so special?</vt:lpstr>
      <vt:lpstr>Why is e so special?</vt:lpstr>
      <vt:lpstr>Euler’s Identity</vt:lpstr>
      <vt:lpstr>Open euler_identity.py</vt:lpstr>
      <vt:lpstr>Run euler_identity.py</vt:lpstr>
      <vt:lpstr>Euler’s Identity</vt:lpstr>
      <vt:lpstr>PowerPoint Presentation</vt:lpstr>
      <vt:lpstr>Euler’s Formula</vt:lpstr>
      <vt:lpstr>Euler’s Formula</vt:lpstr>
      <vt:lpstr>Euler’s Formula</vt:lpstr>
      <vt:lpstr>Open euler_formula.py</vt:lpstr>
      <vt:lpstr>View euler_formula.py</vt:lpstr>
      <vt:lpstr>View euler_formula.py</vt:lpstr>
      <vt:lpstr>Run euler_formula.py</vt:lpstr>
      <vt:lpstr>Euler’s Formula</vt:lpstr>
      <vt:lpstr>PowerPoint Presentation</vt:lpstr>
      <vt:lpstr>Functional Equations</vt:lpstr>
      <vt:lpstr>Functional Equations</vt:lpstr>
      <vt:lpstr>Functional Equations</vt:lpstr>
      <vt:lpstr>Functional Equations</vt:lpstr>
      <vt:lpstr>A Functional Equation for the Factorial</vt:lpstr>
      <vt:lpstr>Euler’s Gamma Function</vt:lpstr>
      <vt:lpstr>Euler’s Gamma Function</vt:lpstr>
      <vt:lpstr>Euler’s Gamma Function</vt:lpstr>
      <vt:lpstr>Euler’s Gamma Function</vt:lpstr>
      <vt:lpstr>Euler’s Gamma Function</vt:lpstr>
      <vt:lpstr>Open plot_euler_gamma.py</vt:lpstr>
      <vt:lpstr>Open plot_euler_gamma.py</vt:lpstr>
      <vt:lpstr>View plot_euler_gamma.py</vt:lpstr>
      <vt:lpstr>Run plot_euler_gamma.py</vt:lpstr>
      <vt:lpstr>Edit plot_euler_gamma.py</vt:lpstr>
      <vt:lpstr>Run plot_euler_gamma.py</vt:lpstr>
      <vt:lpstr>Euler’s Gamma Function</vt:lpstr>
      <vt:lpstr>PowerPoint Presentation</vt:lpstr>
      <vt:lpstr>Now you know…</vt:lpstr>
      <vt:lpstr>Now you know…</vt:lpstr>
      <vt:lpstr>Now you know…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842</cp:revision>
  <cp:lastPrinted>2015-06-01T00:45:11Z</cp:lastPrinted>
  <dcterms:created xsi:type="dcterms:W3CDTF">2014-09-21T17:58:26Z</dcterms:created>
  <dcterms:modified xsi:type="dcterms:W3CDTF">2021-06-12T20:08:13Z</dcterms:modified>
</cp:coreProperties>
</file>